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notesMasterIdLst>
    <p:notesMasterId r:id="rId27"/>
  </p:notesMasterIdLst>
  <p:handoutMasterIdLst>
    <p:handoutMasterId r:id="rId28"/>
  </p:handoutMasterIdLst>
  <p:sldIdLst>
    <p:sldId id="375" r:id="rId2"/>
    <p:sldId id="564" r:id="rId3"/>
    <p:sldId id="568" r:id="rId4"/>
    <p:sldId id="569" r:id="rId5"/>
    <p:sldId id="570" r:id="rId6"/>
    <p:sldId id="571" r:id="rId7"/>
    <p:sldId id="565" r:id="rId8"/>
    <p:sldId id="572" r:id="rId9"/>
    <p:sldId id="566" r:id="rId10"/>
    <p:sldId id="573" r:id="rId11"/>
    <p:sldId id="574" r:id="rId12"/>
    <p:sldId id="575" r:id="rId13"/>
    <p:sldId id="576" r:id="rId14"/>
    <p:sldId id="577" r:id="rId15"/>
    <p:sldId id="578" r:id="rId16"/>
    <p:sldId id="579" r:id="rId17"/>
    <p:sldId id="461" r:id="rId18"/>
    <p:sldId id="580" r:id="rId19"/>
    <p:sldId id="581" r:id="rId20"/>
    <p:sldId id="582" r:id="rId21"/>
    <p:sldId id="583" r:id="rId22"/>
    <p:sldId id="584" r:id="rId23"/>
    <p:sldId id="585" r:id="rId24"/>
    <p:sldId id="586" r:id="rId25"/>
    <p:sldId id="38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1D646A-FF62-4810-8EC4-61CE5DE7F3B4}" v="39" dt="2023-01-26T15:20:09.26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6/12/2023</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2-05T14:29:16.348"/>
    </inkml:context>
    <inkml:brush xml:id="br0">
      <inkml:brushProperty name="width" value="0.1" units="cm"/>
      <inkml:brushProperty name="height" value="0.1" units="cm"/>
      <inkml:brushProperty name="color" value="#FFFFFF"/>
    </inkml:brush>
  </inkml:definitions>
  <inkml:trace contextRef="#ctx0" brushRef="#br0">0 120 24575,'59'8'0,"-49"-6"0,0 0 0,0-1 0,0 0 0,13 0 0,-20-4 0,-9-3 0,-5-6 0,11 12 0,0 0 0,0-1 0,-1 1 0,1 0 0,0-1 0,0 1 0,0 0 0,0-1 0,0 1 0,0 0 0,0-1 0,1 1 0,-1 0 0,0-1 0,0 1 0,0 0 0,0-1 0,0 1 0,0 0 0,1-1 0,-1 1 0,0 0 0,0-1 0,0 1 0,1 0 0,-1 0 0,0-1 0,0 1 0,1 0 0,-1 0 0,0 0 0,1-1 0,-1 1 0,0 0 0,1 0 0,-1 0 0,0 0 0,1 0 0,-1 0 0,0 0 0,1 0 0,0-1 0,5 0 0,1-1 0,-1 1 0,1 0 0,0 0 0,-1 1 0,8 0 0,23-2 0,-37 1 0,-1 0 0,1 1 0,-1-1 0,1 1 0,-1-1 0,1 0 0,-1 1 0,1-1 0,0 0 0,-1 1 0,1-1 0,0 0 0,-1 0 0,1 1 0,0-1 0,0 0 0,0 0 0,0 1 0,0-1 0,0 0 0,0 0 0,0 0 0,0 1 0,0-1 0,0 0 0,1 0 0,-1 1 0,0-1 0,0 0 0,1 0 0,0-1 0,-1 1 0,0 0 0,0 0 0,0 0 0,0 0 0,0 0 0,0 0 0,0 0 0,-1 0 0,1 0 0,0 0 0,-1 0 0,1 0 0,-1 0 0,1 0 0,-1 1 0,1-1 0,-1 0 0,1 0 0,-1 0 0,0 1 0,0-1 0,0-1 0,-1 1 0,1 0 0,0 0 0,1 0 0,-1 0 0,0 0 0,0-1 0,0 1 0,1 0 0,-1-1 0,0 1 0,1 0 0,0-1 0,-1 1 0,1-1 0,-1-1 0,1 3 3,0-1-1,0 0 1,0 0 0,0 0-1,0 1 1,0-1 0,0 0-1,-1 0 1,1 1-1,0-1 1,-1 0 0,1 0-1,-1 1 1,1-1-1,-1 0 1,1 1 0,-1-1-1,1 1 1,-1-1-1,1 1 1,-1-1 0,0 1-1,1-1 1,-1 1-1,0-1 1,1 1 0,-1 0-1,0-1 1,0 1-1,-1 0 1,-26-5-864,24 4 276,-19-1-6241</inkml:trace>
</inkml:ink>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jpg>
</file>

<file path=ppt/media/image5.png>
</file>

<file path=ppt/media/image6.png>
</file>

<file path=ppt/media/image60.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281944-2C2E-4978-87D9-5AA0D00063EF}" type="datetimeFigureOut">
              <a:rPr lang="en-US" smtClean="0"/>
              <a:t>6/12/2023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EF306-B843-49AA-ADBA-5C82FD34A055}" type="slidenum">
              <a:rPr lang="en-US" smtClean="0"/>
              <a:t>‹#›</a:t>
            </a:fld>
            <a:endParaRPr lang="en-US"/>
          </a:p>
        </p:txBody>
      </p:sp>
    </p:spTree>
    <p:extLst>
      <p:ext uri="{BB962C8B-B14F-4D97-AF65-F5344CB8AC3E}">
        <p14:creationId xmlns:p14="http://schemas.microsoft.com/office/powerpoint/2010/main" val="2591837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6/12/2023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6/12/2023</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60.png"/><Relationship Id="rId4" Type="http://schemas.openxmlformats.org/officeDocument/2006/relationships/customXml" Target="../ink/ink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60.png"/><Relationship Id="rId4" Type="http://schemas.openxmlformats.org/officeDocument/2006/relationships/customXml" Target="../ink/ink10.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60.png"/><Relationship Id="rId4" Type="http://schemas.openxmlformats.org/officeDocument/2006/relationships/customXml" Target="../ink/ink1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60.png"/><Relationship Id="rId4" Type="http://schemas.openxmlformats.org/officeDocument/2006/relationships/customXml" Target="../ink/ink1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1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1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0.png"/><Relationship Id="rId4" Type="http://schemas.openxmlformats.org/officeDocument/2006/relationships/customXml" Target="../ink/ink15.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0.png"/><Relationship Id="rId4" Type="http://schemas.openxmlformats.org/officeDocument/2006/relationships/customXml" Target="../ink/ink16.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customXml" Target="../ink/ink1.xml"/><Relationship Id="rId4" Type="http://schemas.openxmlformats.org/officeDocument/2006/relationships/hyperlink" Target="https://data.cyber.org.il/python/python_book.pdf"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0.png"/><Relationship Id="rId4" Type="http://schemas.openxmlformats.org/officeDocument/2006/relationships/customXml" Target="../ink/ink1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0.png"/><Relationship Id="rId4" Type="http://schemas.openxmlformats.org/officeDocument/2006/relationships/customXml" Target="../ink/ink18.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0.png"/><Relationship Id="rId4" Type="http://schemas.openxmlformats.org/officeDocument/2006/relationships/customXml" Target="../ink/ink19.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0.png"/><Relationship Id="rId4" Type="http://schemas.openxmlformats.org/officeDocument/2006/relationships/customXml" Target="../ink/ink20.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60.png"/><Relationship Id="rId4" Type="http://schemas.openxmlformats.org/officeDocument/2006/relationships/customXml" Target="../ink/ink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60.png"/><Relationship Id="rId4" Type="http://schemas.openxmlformats.org/officeDocument/2006/relationships/customXml" Target="../ink/ink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customXml" Target="../ink/ink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customXml" Target="../ink/ink5.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customXml" Target="../ink/ink6.xml"/><Relationship Id="rId4" Type="http://schemas.openxmlformats.org/officeDocument/2006/relationships/hyperlink" Target="https://marketplace.visualstudio.com/items?itemName=ms-python.python"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customXml" Target="../ink/ink7.xml"/><Relationship Id="rId4" Type="http://schemas.openxmlformats.org/officeDocument/2006/relationships/hyperlink" Target="https://marketplace.visualstudio.com/items?itemName=ms-python.vscode-pylance"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60.png"/><Relationship Id="rId5" Type="http://schemas.openxmlformats.org/officeDocument/2006/relationships/customXml" Target="../ink/ink8.xml"/><Relationship Id="rId4" Type="http://schemas.openxmlformats.org/officeDocument/2006/relationships/hyperlink" Target="https://www.python.org/download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סוגי משתנים בפיתון</a:t>
            </a:r>
            <a:endParaRPr lang="he-IL" b="1" dirty="0">
              <a:solidFill>
                <a:srgbClr val="92D050"/>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5E5E334-6B91-7498-B25D-354297FD3A87}"/>
              </a:ext>
            </a:extLst>
          </p:cNvPr>
          <p:cNvSpPr txBox="1"/>
          <p:nvPr/>
        </p:nvSpPr>
        <p:spPr>
          <a:xfrm>
            <a:off x="5664270" y="2730798"/>
            <a:ext cx="6097424" cy="2031325"/>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US" dirty="0"/>
              <a:t>Text Type:	str</a:t>
            </a:r>
          </a:p>
          <a:p>
            <a:r>
              <a:rPr lang="en-US" dirty="0"/>
              <a:t>Numeric Types:	int, float, complex</a:t>
            </a:r>
          </a:p>
          <a:p>
            <a:r>
              <a:rPr lang="en-US" dirty="0"/>
              <a:t>Sequence Types:	list, tuple, range</a:t>
            </a:r>
          </a:p>
          <a:p>
            <a:r>
              <a:rPr lang="en-US" dirty="0"/>
              <a:t>Mapping Type:	dict</a:t>
            </a:r>
          </a:p>
          <a:p>
            <a:r>
              <a:rPr lang="en-US" dirty="0"/>
              <a:t>Set Types:	                    set, frozenset</a:t>
            </a:r>
          </a:p>
          <a:p>
            <a:r>
              <a:rPr lang="en-US" dirty="0"/>
              <a:t>Boolean Type:	bool</a:t>
            </a:r>
          </a:p>
          <a:p>
            <a:r>
              <a:rPr lang="en-US" dirty="0"/>
              <a:t>Binary Types:	bytes, bytearray, memoryview</a:t>
            </a:r>
            <a:endParaRPr lang="he-IL" dirty="0"/>
          </a:p>
        </p:txBody>
      </p:sp>
    </p:spTree>
    <p:extLst>
      <p:ext uri="{BB962C8B-B14F-4D97-AF65-F5344CB8AC3E}">
        <p14:creationId xmlns:p14="http://schemas.microsoft.com/office/powerpoint/2010/main" val="2633090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סוגי משתנים בפיתון</a:t>
            </a:r>
          </a:p>
          <a:p>
            <a:pPr algn="r" rtl="1">
              <a:lnSpc>
                <a:spcPct val="150000"/>
              </a:lnSpc>
            </a:pPr>
            <a:r>
              <a:rPr lang="he-IL" sz="1800" b="1" dirty="0"/>
              <a:t>משתנה בוליאני</a:t>
            </a:r>
            <a:r>
              <a:rPr lang="en-US" sz="1800" b="1" dirty="0"/>
              <a:t>bool</a:t>
            </a:r>
            <a:r>
              <a:rPr lang="en-US" sz="1800" dirty="0"/>
              <a:t> </a:t>
            </a:r>
            <a:r>
              <a:rPr lang="he-IL" sz="1800" dirty="0"/>
              <a:t>.</a:t>
            </a:r>
            <a:r>
              <a:rPr lang="en-US" sz="1800" dirty="0"/>
              <a:t> </a:t>
            </a:r>
            <a:r>
              <a:rPr lang="he-IL" sz="1800" dirty="0"/>
              <a:t>משתנה בוליאני יכול לקבל שני ערכים בלבד - אמת או שקר </a:t>
            </a:r>
            <a:r>
              <a:rPr lang="en-US" sz="1800" dirty="0"/>
              <a:t>True</a:t>
            </a:r>
            <a:r>
              <a:rPr lang="he-IL" sz="1800" dirty="0"/>
              <a:t> או </a:t>
            </a:r>
            <a:r>
              <a:rPr lang="en-US" sz="1800" dirty="0"/>
              <a:t>False</a:t>
            </a:r>
            <a:r>
              <a:rPr lang="he-IL" sz="1800" dirty="0"/>
              <a:t>.</a:t>
            </a:r>
            <a:endParaRPr lang="en-US" sz="1800" dirty="0"/>
          </a:p>
          <a:p>
            <a:pPr algn="r" rtl="1">
              <a:lnSpc>
                <a:spcPct val="150000"/>
              </a:lnSpc>
            </a:pPr>
            <a:endParaRPr lang="en-US" sz="1800" dirty="0">
              <a:solidFill>
                <a:schemeClr val="tx1"/>
              </a:solidFill>
              <a:latin typeface="Arial" panose="020B0604020202020204" pitchFamily="34" charset="0"/>
              <a:cs typeface="Arial" panose="020B0604020202020204" pitchFamily="34" charset="0"/>
            </a:endParaRPr>
          </a:p>
          <a:p>
            <a:pPr algn="r" rtl="1">
              <a:lnSpc>
                <a:spcPct val="150000"/>
              </a:lnSpc>
            </a:pPr>
            <a:r>
              <a:rPr lang="he-IL" sz="1800" b="1" dirty="0"/>
              <a:t>משתנה מסוג </a:t>
            </a:r>
            <a:r>
              <a:rPr lang="en-US" sz="1800" b="1" dirty="0"/>
              <a:t>float, int</a:t>
            </a:r>
            <a:r>
              <a:rPr lang="he-IL" sz="1800" dirty="0"/>
              <a:t>. מספר הוא או מטיפוס</a:t>
            </a:r>
            <a:r>
              <a:rPr lang="en-US" sz="1800" dirty="0"/>
              <a:t>int </a:t>
            </a:r>
            <a:r>
              <a:rPr lang="he-IL" sz="1800" dirty="0"/>
              <a:t> (אם הוא שלם) או מטיפוס </a:t>
            </a:r>
            <a:r>
              <a:rPr lang="en-US" sz="1800" dirty="0"/>
              <a:t>float</a:t>
            </a:r>
            <a:r>
              <a:rPr lang="he-IL" sz="1800" dirty="0"/>
              <a:t> (אם הוא עשרוני). כל תוצאה של פעולה חשבונית בין </a:t>
            </a:r>
            <a:r>
              <a:rPr lang="en-US" sz="1800" dirty="0"/>
              <a:t>int</a:t>
            </a:r>
            <a:r>
              <a:rPr lang="he-IL" sz="1800" dirty="0"/>
              <a:t> ו-</a:t>
            </a:r>
            <a:r>
              <a:rPr lang="en-US" sz="1800" dirty="0"/>
              <a:t>float</a:t>
            </a:r>
            <a:r>
              <a:rPr lang="he-IL" sz="1800" dirty="0"/>
              <a:t> תמיד תישמר בתור </a:t>
            </a:r>
            <a:r>
              <a:rPr lang="en-US" sz="1800" dirty="0"/>
              <a:t>float</a:t>
            </a:r>
            <a:r>
              <a:rPr lang="he-IL" sz="1800" dirty="0"/>
              <a:t>.</a:t>
            </a:r>
            <a:endParaRPr lang="he-IL"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5885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אופרטורים מתמטיים</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A8DC4DE9-474F-7EA4-E5C4-84A71FAFDB9A}"/>
              </a:ext>
            </a:extLst>
          </p:cNvPr>
          <p:cNvGraphicFramePr>
            <a:graphicFrameLocks noGrp="1"/>
          </p:cNvGraphicFramePr>
          <p:nvPr>
            <p:extLst>
              <p:ext uri="{D42A27DB-BD31-4B8C-83A1-F6EECF244321}">
                <p14:modId xmlns:p14="http://schemas.microsoft.com/office/powerpoint/2010/main" val="3325502883"/>
              </p:ext>
            </p:extLst>
          </p:nvPr>
        </p:nvGraphicFramePr>
        <p:xfrm>
          <a:off x="3408052" y="2525528"/>
          <a:ext cx="8353642" cy="3854264"/>
        </p:xfrm>
        <a:graphic>
          <a:graphicData uri="http://schemas.openxmlformats.org/drawingml/2006/table">
            <a:tbl>
              <a:tblPr/>
              <a:tblGrid>
                <a:gridCol w="2320498">
                  <a:extLst>
                    <a:ext uri="{9D8B030D-6E8A-4147-A177-3AD203B41FA5}">
                      <a16:colId xmlns:a16="http://schemas.microsoft.com/office/drawing/2014/main" val="1281436127"/>
                    </a:ext>
                  </a:extLst>
                </a:gridCol>
                <a:gridCol w="3248599">
                  <a:extLst>
                    <a:ext uri="{9D8B030D-6E8A-4147-A177-3AD203B41FA5}">
                      <a16:colId xmlns:a16="http://schemas.microsoft.com/office/drawing/2014/main" val="1054124573"/>
                    </a:ext>
                  </a:extLst>
                </a:gridCol>
                <a:gridCol w="2784545">
                  <a:extLst>
                    <a:ext uri="{9D8B030D-6E8A-4147-A177-3AD203B41FA5}">
                      <a16:colId xmlns:a16="http://schemas.microsoft.com/office/drawing/2014/main" val="1894976552"/>
                    </a:ext>
                  </a:extLst>
                </a:gridCol>
              </a:tblGrid>
              <a:tr h="481783">
                <a:tc>
                  <a:txBody>
                    <a:bodyPr/>
                    <a:lstStyle/>
                    <a:p>
                      <a:pPr algn="l" fontAlgn="t"/>
                      <a:r>
                        <a:rPr lang="en-US" sz="1600" dirty="0">
                          <a:effectLst/>
                        </a:rPr>
                        <a:t>Operator</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Name</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Example</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683023798"/>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a:effectLst/>
                        </a:rPr>
                        <a:t>Addition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2076760772"/>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Subtraction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542947527"/>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a:effectLst/>
                        </a:rPr>
                        <a:t>Multiplication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3532767634"/>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Division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2395101081"/>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dirty="0">
                          <a:effectLst/>
                        </a:rPr>
                        <a:t>Modulus</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4157406497"/>
                  </a:ext>
                </a:extLst>
              </a:tr>
              <a:tr h="481783">
                <a:tc>
                  <a:txBody>
                    <a:bodyPr/>
                    <a:lstStyle/>
                    <a:p>
                      <a:pPr algn="l" fontAlgn="t"/>
                      <a:r>
                        <a:rPr lang="he-IL" sz="1600" dirty="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Exponentiation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60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3028491821"/>
                  </a:ext>
                </a:extLst>
              </a:tr>
              <a:tr h="481783">
                <a:tc>
                  <a:txBody>
                    <a:bodyPr/>
                    <a:lstStyle/>
                    <a:p>
                      <a:pPr algn="l" fontAlgn="t"/>
                      <a:r>
                        <a:rPr lang="he-IL" sz="1600">
                          <a:effectLst/>
                        </a:rPr>
                        <a:t>//</a:t>
                      </a:r>
                    </a:p>
                  </a:txBody>
                  <a:tcPr marL="133050"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tc>
                  <a:txBody>
                    <a:bodyPr/>
                    <a:lstStyle/>
                    <a:p>
                      <a:pPr algn="l" fontAlgn="t"/>
                      <a:r>
                        <a:rPr lang="en-US" sz="1600" dirty="0">
                          <a:effectLst/>
                        </a:rPr>
                        <a:t>Floor division</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tc>
                  <a:txBody>
                    <a:bodyPr/>
                    <a:lstStyle/>
                    <a:p>
                      <a:pPr algn="l" fontAlgn="t"/>
                      <a:r>
                        <a:rPr lang="en-US" sz="1600" dirty="0">
                          <a:effectLst/>
                        </a:rPr>
                        <a:t>x // y</a:t>
                      </a:r>
                    </a:p>
                  </a:txBody>
                  <a:tcPr marL="66525" marR="66525" marT="66525" marB="66525">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extLst>
                  <a:ext uri="{0D108BD9-81ED-4DB2-BD59-A6C34878D82A}">
                    <a16:rowId xmlns:a16="http://schemas.microsoft.com/office/drawing/2014/main" val="3060831228"/>
                  </a:ext>
                </a:extLst>
              </a:tr>
            </a:tbl>
          </a:graphicData>
        </a:graphic>
      </p:graphicFrame>
    </p:spTree>
    <p:extLst>
      <p:ext uri="{BB962C8B-B14F-4D97-AF65-F5344CB8AC3E}">
        <p14:creationId xmlns:p14="http://schemas.microsoft.com/office/powerpoint/2010/main" val="354266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אופרטורים להשוואה</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3">
            <a:extLst>
              <a:ext uri="{FF2B5EF4-FFF2-40B4-BE49-F238E27FC236}">
                <a16:creationId xmlns:a16="http://schemas.microsoft.com/office/drawing/2014/main" id="{98CEC030-2A29-3B57-7F19-FCADD5094EC7}"/>
              </a:ext>
            </a:extLst>
          </p:cNvPr>
          <p:cNvGraphicFramePr>
            <a:graphicFrameLocks noGrp="1"/>
          </p:cNvGraphicFramePr>
          <p:nvPr>
            <p:extLst>
              <p:ext uri="{D42A27DB-BD31-4B8C-83A1-F6EECF244321}">
                <p14:modId xmlns:p14="http://schemas.microsoft.com/office/powerpoint/2010/main" val="2681542165"/>
              </p:ext>
            </p:extLst>
          </p:nvPr>
        </p:nvGraphicFramePr>
        <p:xfrm>
          <a:off x="4694582" y="2455485"/>
          <a:ext cx="7067112" cy="4327736"/>
        </p:xfrm>
        <a:graphic>
          <a:graphicData uri="http://schemas.openxmlformats.org/drawingml/2006/table">
            <a:tbl>
              <a:tblPr/>
              <a:tblGrid>
                <a:gridCol w="2718182">
                  <a:extLst>
                    <a:ext uri="{9D8B030D-6E8A-4147-A177-3AD203B41FA5}">
                      <a16:colId xmlns:a16="http://schemas.microsoft.com/office/drawing/2014/main" val="1792922535"/>
                    </a:ext>
                  </a:extLst>
                </a:gridCol>
                <a:gridCol w="2174465">
                  <a:extLst>
                    <a:ext uri="{9D8B030D-6E8A-4147-A177-3AD203B41FA5}">
                      <a16:colId xmlns:a16="http://schemas.microsoft.com/office/drawing/2014/main" val="940704500"/>
                    </a:ext>
                  </a:extLst>
                </a:gridCol>
                <a:gridCol w="2174465">
                  <a:extLst>
                    <a:ext uri="{9D8B030D-6E8A-4147-A177-3AD203B41FA5}">
                      <a16:colId xmlns:a16="http://schemas.microsoft.com/office/drawing/2014/main" val="3540754347"/>
                    </a:ext>
                  </a:extLst>
                </a:gridCol>
              </a:tblGrid>
              <a:tr h="281628">
                <a:tc>
                  <a:txBody>
                    <a:bodyPr/>
                    <a:lstStyle/>
                    <a:p>
                      <a:pPr algn="l" fontAlgn="t"/>
                      <a:r>
                        <a:rPr lang="en-US" sz="1300" dirty="0">
                          <a:effectLst/>
                        </a:rPr>
                        <a:t>Operator</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Example</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Same As</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3593895699"/>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5</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5</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2605129428"/>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46179432"/>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2016396952"/>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21909313"/>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543332726"/>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890097031"/>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4266373297"/>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3594194120"/>
                  </a:ext>
                </a:extLst>
              </a:tr>
              <a:tr h="281628">
                <a:tc>
                  <a:txBody>
                    <a:bodyPr/>
                    <a:lstStyle/>
                    <a:p>
                      <a:pPr algn="l" fontAlgn="t"/>
                      <a:r>
                        <a:rPr lang="he-IL" sz="1300">
                          <a:effectLst/>
                        </a:rPr>
                        <a:t>&amp;=</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&amp;=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x &amp;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2124353510"/>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394324916"/>
                  </a:ext>
                </a:extLst>
              </a:tr>
              <a:tr h="281628">
                <a:tc>
                  <a:txBody>
                    <a:bodyPr/>
                    <a:lstStyle/>
                    <a:p>
                      <a:pPr algn="l" fontAlgn="t"/>
                      <a:r>
                        <a:rPr lang="he-IL" sz="1300">
                          <a:effectLst/>
                        </a:rPr>
                        <a: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tc>
                  <a:txBody>
                    <a:bodyPr/>
                    <a:lstStyle/>
                    <a:p>
                      <a:pPr algn="l" fontAlgn="t"/>
                      <a:r>
                        <a:rPr lang="en-US" sz="1300">
                          <a:effectLst/>
                        </a:rPr>
                        <a:t>x = x ^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1F1F1"/>
                    </a:solidFill>
                  </a:tcPr>
                </a:tc>
                <a:extLst>
                  <a:ext uri="{0D108BD9-81ED-4DB2-BD59-A6C34878D82A}">
                    <a16:rowId xmlns:a16="http://schemas.microsoft.com/office/drawing/2014/main" val="1444190610"/>
                  </a:ext>
                </a:extLst>
              </a:tr>
              <a:tr h="281628">
                <a:tc>
                  <a:txBody>
                    <a:bodyPr/>
                    <a:lstStyle/>
                    <a:p>
                      <a:pPr algn="l" fontAlgn="t"/>
                      <a:r>
                        <a:rPr lang="he-IL" sz="1300">
                          <a:effectLst/>
                        </a:rPr>
                        <a:t>&gt;&gt;=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dirty="0">
                          <a:effectLst/>
                        </a:rPr>
                        <a:t>x &gt;&gt;=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300" dirty="0">
                          <a:effectLst/>
                        </a:rPr>
                        <a:t>x = x &gt;&gt;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473341387"/>
                  </a:ext>
                </a:extLst>
              </a:tr>
              <a:tr h="281628">
                <a:tc>
                  <a:txBody>
                    <a:bodyPr/>
                    <a:lstStyle/>
                    <a:p>
                      <a:pPr algn="l" fontAlgn="t"/>
                      <a:r>
                        <a:rPr lang="he-IL" sz="1300">
                          <a:effectLst/>
                        </a:rPr>
                        <a:t>&lt;&lt;=</a:t>
                      </a:r>
                    </a:p>
                  </a:txBody>
                  <a:tcPr marL="111004"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tc>
                  <a:txBody>
                    <a:bodyPr/>
                    <a:lstStyle/>
                    <a:p>
                      <a:pPr algn="l" fontAlgn="t"/>
                      <a:r>
                        <a:rPr lang="en-US" sz="1300">
                          <a:effectLst/>
                        </a:rPr>
                        <a:t>x &lt;&lt;=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tc>
                  <a:txBody>
                    <a:bodyPr/>
                    <a:lstStyle/>
                    <a:p>
                      <a:pPr algn="l" fontAlgn="t"/>
                      <a:r>
                        <a:rPr lang="en-US" sz="1300" dirty="0">
                          <a:effectLst/>
                        </a:rPr>
                        <a:t>x = x &lt;&lt; 3</a:t>
                      </a:r>
                    </a:p>
                  </a:txBody>
                  <a:tcPr marL="55502" marR="55502" marT="55502" marB="55502">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1F1F1"/>
                    </a:solidFill>
                  </a:tcPr>
                </a:tc>
                <a:extLst>
                  <a:ext uri="{0D108BD9-81ED-4DB2-BD59-A6C34878D82A}">
                    <a16:rowId xmlns:a16="http://schemas.microsoft.com/office/drawing/2014/main" val="2839120622"/>
                  </a:ext>
                </a:extLst>
              </a:tr>
            </a:tbl>
          </a:graphicData>
        </a:graphic>
      </p:graphicFrame>
    </p:spTree>
    <p:extLst>
      <p:ext uri="{BB962C8B-B14F-4D97-AF65-F5344CB8AC3E}">
        <p14:creationId xmlns:p14="http://schemas.microsoft.com/office/powerpoint/2010/main" val="7774167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מס' אקראי (</a:t>
            </a:r>
            <a:r>
              <a:rPr lang="en-US" sz="1800" b="1" dirty="0">
                <a:solidFill>
                  <a:srgbClr val="92D050"/>
                </a:solidFill>
                <a:latin typeface="Arial" panose="020B0604020202020204" pitchFamily="34" charset="0"/>
                <a:cs typeface="Arial" panose="020B0604020202020204" pitchFamily="34" charset="0"/>
              </a:rPr>
              <a:t>random</a:t>
            </a:r>
            <a:r>
              <a:rPr lang="he-IL" sz="1800" b="1" dirty="0">
                <a:solidFill>
                  <a:srgbClr val="92D050"/>
                </a:solidFill>
                <a:latin typeface="Arial" panose="020B0604020202020204" pitchFamily="34" charset="0"/>
                <a:cs typeface="Arial" panose="020B0604020202020204" pitchFamily="34" charset="0"/>
              </a:rPr>
              <a:t>)</a:t>
            </a:r>
          </a:p>
          <a:p>
            <a:pPr algn="r" rtl="1">
              <a:lnSpc>
                <a:spcPct val="150000"/>
              </a:lnSpc>
            </a:pPr>
            <a:r>
              <a:rPr lang="he-IL" sz="1800" dirty="0"/>
              <a:t>יש להוסיף מודול </a:t>
            </a:r>
            <a:r>
              <a:rPr lang="en-US" sz="1800" dirty="0"/>
              <a:t>random</a:t>
            </a:r>
            <a:r>
              <a:rPr lang="he-IL" sz="1800" dirty="0"/>
              <a:t> (</a:t>
            </a:r>
            <a:r>
              <a:rPr lang="en-US" sz="1800" dirty="0"/>
              <a:t>import random</a:t>
            </a:r>
            <a:r>
              <a:rPr lang="he-IL" sz="1800" dirty="0"/>
              <a:t>) בתחילת הקוד.</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אפשר להשתמש בפונקציה: </a:t>
            </a:r>
            <a:r>
              <a:rPr lang="en-US" sz="1800" dirty="0">
                <a:solidFill>
                  <a:schemeClr val="tx1"/>
                </a:solidFill>
                <a:latin typeface="Arial" panose="020B0604020202020204" pitchFamily="34" charset="0"/>
                <a:cs typeface="Arial" panose="020B0604020202020204" pitchFamily="34" charset="0"/>
              </a:rPr>
              <a:t>random.randomrange()</a:t>
            </a:r>
            <a:endParaRPr lang="he-IL"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55AA2DD2-7FAB-0DF2-115E-EEB67DD8803B}"/>
              </a:ext>
            </a:extLst>
          </p:cNvPr>
          <p:cNvPicPr>
            <a:picLocks noChangeAspect="1"/>
          </p:cNvPicPr>
          <p:nvPr/>
        </p:nvPicPr>
        <p:blipFill>
          <a:blip r:embed="rId7"/>
          <a:stretch>
            <a:fillRect/>
          </a:stretch>
        </p:blipFill>
        <p:spPr>
          <a:xfrm>
            <a:off x="5427566" y="3690893"/>
            <a:ext cx="6334125" cy="723900"/>
          </a:xfrm>
          <a:prstGeom prst="rect">
            <a:avLst/>
          </a:prstGeom>
        </p:spPr>
      </p:pic>
    </p:spTree>
    <p:extLst>
      <p:ext uri="{BB962C8B-B14F-4D97-AF65-F5344CB8AC3E}">
        <p14:creationId xmlns:p14="http://schemas.microsoft.com/office/powerpoint/2010/main" val="3155632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700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600" b="1" dirty="0">
                <a:solidFill>
                  <a:srgbClr val="92D050"/>
                </a:solidFill>
                <a:latin typeface="Arial" panose="020B0604020202020204" pitchFamily="34" charset="0"/>
                <a:cs typeface="Arial" panose="020B0604020202020204" pitchFamily="34" charset="0"/>
              </a:rPr>
              <a:t>תנאים</a:t>
            </a:r>
            <a:endParaRPr lang="en-US" sz="26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2000" dirty="0"/>
              <a:t>התנאי הבסיסי ביותר הוא </a:t>
            </a:r>
            <a:r>
              <a:rPr lang="en-US" sz="2000" dirty="0"/>
              <a:t>if</a:t>
            </a:r>
            <a:r>
              <a:rPr lang="he-IL" sz="2000" dirty="0"/>
              <a:t>. לאחר </a:t>
            </a:r>
            <a:r>
              <a:rPr lang="en-US" sz="2000" dirty="0"/>
              <a:t>if</a:t>
            </a:r>
            <a:r>
              <a:rPr lang="he-IL" sz="2000" dirty="0"/>
              <a:t> יבוא ביטוי בוליאני כלשהו. אם ערך הביטוי הוא </a:t>
            </a:r>
            <a:r>
              <a:rPr lang="en-US" sz="2000" dirty="0"/>
              <a:t>True</a:t>
            </a:r>
            <a:r>
              <a:rPr lang="he-IL" sz="2000" dirty="0"/>
              <a:t>, אז יבוצע הקוד שלאחר ה-</a:t>
            </a:r>
            <a:r>
              <a:rPr lang="en-US" sz="2000" dirty="0"/>
              <a:t>if</a:t>
            </a:r>
            <a:r>
              <a:rPr lang="he-IL" sz="2000" dirty="0"/>
              <a:t>, ואם ערך הביטוי הוא </a:t>
            </a:r>
            <a:r>
              <a:rPr lang="en-US" sz="2000" dirty="0"/>
              <a:t>False</a:t>
            </a:r>
            <a:r>
              <a:rPr lang="he-IL" sz="2000" dirty="0"/>
              <a:t>, אז יבוצע דילוג. יש דרכים שונות לבדוק את היחס בין משתנה לביטוי כלשהו.</a:t>
            </a:r>
            <a:endParaRPr lang="en-US" sz="2000" dirty="0"/>
          </a:p>
          <a:p>
            <a:pPr algn="r" rtl="1">
              <a:lnSpc>
                <a:spcPct val="150000"/>
              </a:lnSpc>
            </a:pPr>
            <a:r>
              <a:rPr lang="he-IL" sz="2000" b="1" dirty="0"/>
              <a:t>שימו לב: יש לעשות </a:t>
            </a:r>
            <a:r>
              <a:rPr lang="en-US" sz="2000" b="1" dirty="0"/>
              <a:t>TAB</a:t>
            </a:r>
            <a:r>
              <a:rPr lang="he-IL" sz="2000" b="1" dirty="0"/>
              <a:t> לפני ביטוי!</a:t>
            </a:r>
          </a:p>
          <a:p>
            <a:pPr marL="342900" indent="-342900" algn="r" rtl="1">
              <a:lnSpc>
                <a:spcPct val="150000"/>
              </a:lnSpc>
              <a:buFont typeface="Wingdings" panose="05000000000000000000" pitchFamily="2" charset="2"/>
              <a:buChar char="v"/>
            </a:pPr>
            <a:r>
              <a:rPr lang="he-IL" sz="2000" dirty="0"/>
              <a:t>שוויון - הסימן == (פעמיים =) פירושו "האם צד שמאל של הביטוי שווה לצד ימין"</a:t>
            </a:r>
          </a:p>
          <a:p>
            <a:pPr marL="342900" indent="-342900" algn="r" rtl="1">
              <a:lnSpc>
                <a:spcPct val="150000"/>
              </a:lnSpc>
              <a:buFont typeface="Wingdings" panose="05000000000000000000" pitchFamily="2" charset="2"/>
              <a:buChar char="v"/>
            </a:pPr>
            <a:r>
              <a:rPr lang="he-IL" sz="2000" dirty="0"/>
              <a:t>אי שוויון - הסימן =! פירושו "האם צד שמאל של הביטוי אינו שווה לצד ימין"</a:t>
            </a:r>
            <a:endParaRPr lang="en-US" sz="2000" dirty="0"/>
          </a:p>
          <a:p>
            <a:pPr marL="342900" indent="-342900" algn="r" rtl="1">
              <a:lnSpc>
                <a:spcPct val="150000"/>
              </a:lnSpc>
              <a:buFont typeface="Wingdings" panose="05000000000000000000" pitchFamily="2" charset="2"/>
              <a:buChar char="v"/>
            </a:pPr>
            <a:r>
              <a:rPr lang="he-IL" sz="2000" dirty="0"/>
              <a:t>גדול / קטן / גדול שווה / קטן שווה</a:t>
            </a:r>
            <a:r>
              <a:rPr lang="en-US" sz="2000" dirty="0"/>
              <a:t> </a:t>
            </a:r>
            <a:r>
              <a:rPr lang="he-IL" sz="2000" dirty="0"/>
              <a:t> - כל אחד מהסימנים &gt;, &lt;, =&gt;, =&lt; בודק אם התנאים מקיימים את היחס שמוגדר בסימן</a:t>
            </a:r>
            <a:endParaRPr lang="en-US" sz="2000" dirty="0"/>
          </a:p>
          <a:p>
            <a:pPr marL="342900" indent="-342900" algn="r" rtl="1">
              <a:lnSpc>
                <a:spcPct val="150000"/>
              </a:lnSpc>
              <a:buFont typeface="Wingdings" panose="05000000000000000000" pitchFamily="2" charset="2"/>
              <a:buChar char="v"/>
            </a:pPr>
            <a:r>
              <a:rPr lang="he-IL" sz="2000" dirty="0"/>
              <a:t>שוויון למשתנה בוליאני - כאשר משווים משהו למשתנה בוליאני לא נהוג לכתוב ==, אלא משתמשים בביטוי </a:t>
            </a:r>
            <a:r>
              <a:rPr lang="en-US" sz="2000" dirty="0"/>
              <a:t>is</a:t>
            </a:r>
            <a:r>
              <a:rPr lang="he-IL" sz="2000" dirty="0"/>
              <a:t>.</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0278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latin typeface="Arial" panose="020B0604020202020204" pitchFamily="34" charset="0"/>
              <a:cs typeface="Arial" panose="020B0604020202020204" pitchFamily="34" charset="0"/>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תנאים מורכבים</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800" dirty="0"/>
              <a:t>לעיתים קרובות לא נוכל להסתפק רק בבדיקה אחת, אלא נצטרך תנאים מורכבים. כלומר, יש לבצע משהו רק אם מתקיים תנאי א' וגם תנאי ב', או שמתקיים רק אחד מכמה תנאים אפשריים, או שמתקיים תנאי א' אך תנאי ב' אינו מתקיים. במקרים כאלו, נשתמש בתנאים המורכבים: </a:t>
            </a:r>
            <a:r>
              <a:rPr lang="en-US" sz="1800" dirty="0"/>
              <a:t>not, or, and</a:t>
            </a:r>
            <a:r>
              <a:rPr lang="he-IL" sz="1800" dirty="0"/>
              <a:t>.</a:t>
            </a:r>
            <a:endParaRPr lang="en-US" sz="1800" dirty="0"/>
          </a:p>
          <a:p>
            <a:pPr algn="r" rtl="1">
              <a:lnSpc>
                <a:spcPct val="150000"/>
              </a:lnSpc>
            </a:pPr>
            <a:endParaRPr lang="en-US" sz="1800" dirty="0"/>
          </a:p>
          <a:p>
            <a:pPr algn="r" rtl="1">
              <a:lnSpc>
                <a:spcPct val="150000"/>
              </a:lnSpc>
            </a:pPr>
            <a:r>
              <a:rPr lang="he-IL" sz="1800" dirty="0"/>
              <a:t>אפשר גם לשים יותר משורת קוד אחת. יש לכתוב את הקוד הנוסף בתחת לתנאי הראשון.</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87427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en-US" dirty="0">
              <a:cs typeface="+mn-cs"/>
            </a:endParaRP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 1</a:t>
            </a:r>
          </a:p>
          <a:p>
            <a:pPr algn="r" rtl="1">
              <a:lnSpc>
                <a:spcPct val="150000"/>
              </a:lnSpc>
              <a:buClrTx/>
            </a:pPr>
            <a:r>
              <a:rPr lang="he-IL" dirty="0">
                <a:solidFill>
                  <a:schemeClr val="tx1"/>
                </a:solidFill>
                <a:latin typeface="Arial" panose="020B0604020202020204" pitchFamily="34" charset="0"/>
                <a:cs typeface="Arial" panose="020B0604020202020204" pitchFamily="34" charset="0"/>
              </a:rPr>
              <a:t>כתבו סקריפט עם תנאים על המשתנה </a:t>
            </a:r>
            <a:r>
              <a:rPr lang="en-US" dirty="0">
                <a:solidFill>
                  <a:schemeClr val="tx1"/>
                </a:solidFill>
                <a:latin typeface="Arial" panose="020B0604020202020204" pitchFamily="34" charset="0"/>
                <a:cs typeface="Arial" panose="020B0604020202020204" pitchFamily="34" charset="0"/>
              </a:rPr>
              <a:t>age</a:t>
            </a:r>
            <a:r>
              <a:rPr lang="he-IL" dirty="0">
                <a:solidFill>
                  <a:schemeClr val="tx1"/>
                </a:solidFill>
                <a:latin typeface="Arial" panose="020B0604020202020204" pitchFamily="34" charset="0"/>
                <a:cs typeface="Arial" panose="020B0604020202020204" pitchFamily="34" charset="0"/>
              </a:rPr>
              <a:t>.</a:t>
            </a:r>
          </a:p>
          <a:p>
            <a:pPr marL="285750" indent="-285750" algn="r" rtl="1">
              <a:lnSpc>
                <a:spcPct val="150000"/>
              </a:lnSpc>
              <a:buClrTx/>
              <a:buFont typeface="Wingdings" panose="05000000000000000000" pitchFamily="2" charset="2"/>
              <a:buChar char="v"/>
            </a:pPr>
            <a:r>
              <a:rPr lang="he-IL" dirty="0">
                <a:solidFill>
                  <a:schemeClr val="tx1"/>
                </a:solidFill>
                <a:latin typeface="Arial" panose="020B0604020202020204" pitchFamily="34" charset="0"/>
                <a:cs typeface="Arial" panose="020B0604020202020204" pitchFamily="34" charset="0"/>
              </a:rPr>
              <a:t>אם </a:t>
            </a:r>
            <a:r>
              <a:rPr lang="en-US" dirty="0">
                <a:solidFill>
                  <a:schemeClr val="tx1"/>
                </a:solidFill>
                <a:latin typeface="Arial" panose="020B0604020202020204" pitchFamily="34" charset="0"/>
                <a:cs typeface="Arial" panose="020B0604020202020204" pitchFamily="34" charset="0"/>
              </a:rPr>
              <a:t>age</a:t>
            </a:r>
            <a:r>
              <a:rPr lang="he-IL" dirty="0">
                <a:solidFill>
                  <a:schemeClr val="tx1"/>
                </a:solidFill>
                <a:latin typeface="Arial" panose="020B0604020202020204" pitchFamily="34" charset="0"/>
                <a:cs typeface="Arial" panose="020B0604020202020204" pitchFamily="34" charset="0"/>
              </a:rPr>
              <a:t> שווה 23, הסקריפט ידפיס '</a:t>
            </a:r>
            <a:r>
              <a:rPr lang="en-US" dirty="0">
                <a:solidFill>
                  <a:schemeClr val="tx1"/>
                </a:solidFill>
                <a:latin typeface="Arial" panose="020B0604020202020204" pitchFamily="34" charset="0"/>
                <a:cs typeface="Arial" panose="020B0604020202020204" pitchFamily="34" charset="0"/>
              </a:rPr>
              <a:t>Congratulations!'</a:t>
            </a:r>
            <a:r>
              <a:rPr lang="he-IL" dirty="0">
                <a:solidFill>
                  <a:schemeClr val="tx1"/>
                </a:solidFill>
                <a:latin typeface="Arial" panose="020B0604020202020204" pitchFamily="34" charset="0"/>
                <a:cs typeface="Arial" panose="020B0604020202020204" pitchFamily="34" charset="0"/>
              </a:rPr>
              <a:t>"</a:t>
            </a:r>
          </a:p>
          <a:p>
            <a:pPr marL="285750" indent="-285750" algn="r" rtl="1">
              <a:lnSpc>
                <a:spcPct val="150000"/>
              </a:lnSpc>
              <a:buClrTx/>
              <a:buFont typeface="Wingdings" panose="05000000000000000000" pitchFamily="2" charset="2"/>
              <a:buChar char="v"/>
            </a:pPr>
            <a:r>
              <a:rPr lang="he-IL" dirty="0">
                <a:solidFill>
                  <a:schemeClr val="tx1"/>
                </a:solidFill>
                <a:latin typeface="Arial" panose="020B0604020202020204" pitchFamily="34" charset="0"/>
                <a:cs typeface="Arial" panose="020B0604020202020204" pitchFamily="34" charset="0"/>
              </a:rPr>
              <a:t>אם </a:t>
            </a:r>
            <a:r>
              <a:rPr lang="en-US" dirty="0">
                <a:solidFill>
                  <a:schemeClr val="tx1"/>
                </a:solidFill>
                <a:latin typeface="Arial" panose="020B0604020202020204" pitchFamily="34" charset="0"/>
                <a:cs typeface="Arial" panose="020B0604020202020204" pitchFamily="34" charset="0"/>
              </a:rPr>
              <a:t>age</a:t>
            </a:r>
            <a:r>
              <a:rPr lang="he-IL" dirty="0">
                <a:solidFill>
                  <a:schemeClr val="tx1"/>
                </a:solidFill>
                <a:latin typeface="Arial" panose="020B0604020202020204" pitchFamily="34" charset="0"/>
                <a:cs typeface="Arial" panose="020B0604020202020204" pitchFamily="34" charset="0"/>
              </a:rPr>
              <a:t> קטן מ-23, יודפס "</a:t>
            </a:r>
            <a:r>
              <a:rPr lang="en-US" dirty="0">
                <a:solidFill>
                  <a:schemeClr val="tx1"/>
                </a:solidFill>
                <a:latin typeface="Arial" panose="020B0604020202020204" pitchFamily="34" charset="0"/>
                <a:cs typeface="Arial" panose="020B0604020202020204" pitchFamily="34" charset="0"/>
              </a:rPr>
              <a:t>You are so young!</a:t>
            </a:r>
            <a:r>
              <a:rPr lang="he-IL" dirty="0">
                <a:solidFill>
                  <a:schemeClr val="tx1"/>
                </a:solidFill>
                <a:latin typeface="Arial" panose="020B0604020202020204" pitchFamily="34" charset="0"/>
                <a:cs typeface="Arial" panose="020B0604020202020204" pitchFamily="34" charset="0"/>
              </a:rPr>
              <a:t>"</a:t>
            </a:r>
          </a:p>
          <a:p>
            <a:pPr marL="285750" indent="-285750" algn="r" rtl="1">
              <a:lnSpc>
                <a:spcPct val="150000"/>
              </a:lnSpc>
              <a:buClrTx/>
              <a:buFont typeface="Wingdings" panose="05000000000000000000" pitchFamily="2" charset="2"/>
              <a:buChar char="v"/>
            </a:pPr>
            <a:r>
              <a:rPr lang="he-IL" dirty="0">
                <a:solidFill>
                  <a:schemeClr val="tx1"/>
                </a:solidFill>
                <a:latin typeface="Arial" panose="020B0604020202020204" pitchFamily="34" charset="0"/>
                <a:cs typeface="Arial" panose="020B0604020202020204" pitchFamily="34" charset="0"/>
              </a:rPr>
              <a:t>אחרת יודפס "</a:t>
            </a:r>
            <a:r>
              <a:rPr lang="en-US" dirty="0">
                <a:solidFill>
                  <a:schemeClr val="tx1"/>
                </a:solidFill>
                <a:latin typeface="Arial" panose="020B0604020202020204" pitchFamily="34" charset="0"/>
                <a:cs typeface="Arial" panose="020B0604020202020204" pitchFamily="34" charset="0"/>
              </a:rPr>
              <a:t>We love adult people!</a:t>
            </a:r>
            <a:r>
              <a:rPr lang="he-IL" dirty="0">
                <a:solidFill>
                  <a:schemeClr val="tx1"/>
                </a:solidFill>
                <a:latin typeface="Arial" panose="020B0604020202020204" pitchFamily="34" charset="0"/>
                <a:cs typeface="Arial" panose="020B0604020202020204" pitchFamily="34" charset="0"/>
              </a:rPr>
              <a:t>"</a:t>
            </a:r>
            <a:endParaRPr lang="en-US" dirty="0">
              <a:solidFill>
                <a:schemeClr val="tx1"/>
              </a:solidFill>
              <a:latin typeface="Arial" panose="020B0604020202020204" pitchFamily="34" charset="0"/>
              <a:cs typeface="Arial" panose="020B0604020202020204" pitchFamily="34" charset="0"/>
            </a:endParaRPr>
          </a:p>
          <a:p>
            <a:pPr marL="285750" indent="-285750" algn="r" rtl="1">
              <a:lnSpc>
                <a:spcPct val="150000"/>
              </a:lnSpc>
              <a:buClrTx/>
              <a:buFont typeface="Wingdings" panose="05000000000000000000" pitchFamily="2" charset="2"/>
              <a:buChar char="v"/>
            </a:pPr>
            <a:r>
              <a:rPr lang="he-IL" dirty="0">
                <a:solidFill>
                  <a:schemeClr val="tx1"/>
                </a:solidFill>
                <a:latin typeface="Arial" panose="020B0604020202020204" pitchFamily="34" charset="0"/>
                <a:cs typeface="Arial" panose="020B0604020202020204" pitchFamily="34" charset="0"/>
              </a:rPr>
              <a:t>בדקו שהסקריפט שלכם עובד היטב באמצעות קביעת ערכים שונים ל-</a:t>
            </a:r>
            <a:r>
              <a:rPr lang="en-US" dirty="0">
                <a:solidFill>
                  <a:schemeClr val="tx1"/>
                </a:solidFill>
                <a:latin typeface="Arial" panose="020B0604020202020204" pitchFamily="34" charset="0"/>
                <a:cs typeface="Arial" panose="020B0604020202020204" pitchFamily="34" charset="0"/>
              </a:rPr>
              <a:t>age</a:t>
            </a:r>
            <a:endParaRPr lang="he-IL" dirty="0">
              <a:solidFill>
                <a:schemeClr val="tx1"/>
              </a:solidFill>
              <a:latin typeface="Arial" panose="020B0604020202020204" pitchFamily="34" charset="0"/>
              <a:cs typeface="Arial" panose="020B0604020202020204" pitchFamily="34" charset="0"/>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032" name="Picture 8">
            <a:extLst>
              <a:ext uri="{FF2B5EF4-FFF2-40B4-BE49-F238E27FC236}">
                <a16:creationId xmlns:a16="http://schemas.microsoft.com/office/drawing/2014/main" id="{100EE3C7-C530-20A7-B241-82814A72F46F}"/>
              </a:ext>
            </a:extLst>
          </p:cNvPr>
          <p:cNvPicPr>
            <a:picLocks noChangeAspect="1" noChangeArrowheads="1"/>
          </p:cNvPicPr>
          <p:nvPr/>
        </p:nvPicPr>
        <p:blipFill>
          <a:blip r:embed="rId3"/>
          <a:srcRect/>
          <a:stretch/>
        </p:blipFill>
        <p:spPr bwMode="auto">
          <a:xfrm>
            <a:off x="1563966" y="3144680"/>
            <a:ext cx="2935120" cy="1956747"/>
          </a:xfrm>
          <a:prstGeom prst="rect">
            <a:avLst/>
          </a:prstGeom>
          <a:noFill/>
          <a:extLst>
            <a:ext uri="{909E8E84-426E-40DD-AFC4-6F175D3DCCD1}">
              <a14:hiddenFill xmlns:a14="http://schemas.microsoft.com/office/drawing/2010/main">
                <a:solidFill>
                  <a:srgbClr val="FFFFFF"/>
                </a:solidFill>
              </a14:hiddenFill>
            </a:ext>
          </a:extLst>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Tree>
    <p:extLst>
      <p:ext uri="{BB962C8B-B14F-4D97-AF65-F5344CB8AC3E}">
        <p14:creationId xmlns:p14="http://schemas.microsoft.com/office/powerpoint/2010/main" val="4212864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latin typeface="+mn-lt"/>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850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100" b="1" dirty="0">
                <a:solidFill>
                  <a:srgbClr val="92D050"/>
                </a:solidFill>
                <a:latin typeface="Arial" panose="020B0604020202020204" pitchFamily="34" charset="0"/>
                <a:cs typeface="Arial" panose="020B0604020202020204" pitchFamily="34" charset="0"/>
              </a:rPr>
              <a:t>לולאת </a:t>
            </a:r>
            <a:r>
              <a:rPr lang="en-US" sz="2100" b="1" dirty="0">
                <a:solidFill>
                  <a:srgbClr val="92D050"/>
                </a:solidFill>
                <a:latin typeface="Arial" panose="020B0604020202020204" pitchFamily="34" charset="0"/>
                <a:cs typeface="Arial" panose="020B0604020202020204" pitchFamily="34" charset="0"/>
              </a:rPr>
              <a:t>while</a:t>
            </a:r>
            <a:endParaRPr lang="ru-RU" sz="21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800" dirty="0"/>
              <a:t>עד כה ראינו דרכים לכתוב תנאי "חד פעמי", כלומר תנאי שפיתון מריץ פעם אחת בלבד. לעיתים נרצה לבצע פעולה כלשהי כל עוד תנאי מסוים מתקיים.</a:t>
            </a:r>
          </a:p>
          <a:p>
            <a:pPr algn="r" rtl="1">
              <a:lnSpc>
                <a:spcPct val="150000"/>
              </a:lnSpc>
            </a:pPr>
            <a:r>
              <a:rPr lang="he-IL" sz="1800" dirty="0"/>
              <a:t>לדוגמה, נרצה לקרוא קלט מהמשתמש ולבצע את הוראות המשתמש, כל עוד המשתמש לא כתב "</a:t>
            </a:r>
            <a:r>
              <a:rPr lang="en-US" sz="1800" dirty="0"/>
              <a:t>Exit</a:t>
            </a:r>
            <a:r>
              <a:rPr lang="he-IL" sz="1800" dirty="0"/>
              <a:t>."</a:t>
            </a:r>
            <a:r>
              <a:rPr lang="en-US" sz="1800" dirty="0"/>
              <a:t> </a:t>
            </a:r>
            <a:r>
              <a:rPr lang="he-IL" sz="1800" dirty="0"/>
              <a:t>במקרים אלו שימוש ב-</a:t>
            </a:r>
            <a:r>
              <a:rPr lang="en-US" sz="1800" dirty="0"/>
              <a:t>if</a:t>
            </a:r>
            <a:r>
              <a:rPr lang="he-IL" sz="1800" dirty="0"/>
              <a:t> ו-</a:t>
            </a:r>
            <a:r>
              <a:rPr lang="en-US" sz="1800" dirty="0"/>
              <a:t>else </a:t>
            </a:r>
            <a:r>
              <a:rPr lang="he-IL" sz="1800" dirty="0"/>
              <a:t> הוא לא מספיק טוב, כיוון שאנחנו לא יכולים לדעת כמה פעמים התנאי שלנו צריך לרוץ. אולי המשתמש כתב "</a:t>
            </a:r>
            <a:r>
              <a:rPr lang="en-US" sz="1800" dirty="0"/>
              <a:t>Exit</a:t>
            </a:r>
            <a:r>
              <a:rPr lang="he-IL" sz="1800" dirty="0"/>
              <a:t>" כבר בהוראה הראשונה? אולי בהוראה העשירית?</a:t>
            </a:r>
          </a:p>
          <a:p>
            <a:pPr algn="r" rtl="1">
              <a:lnSpc>
                <a:spcPct val="150000"/>
              </a:lnSpc>
            </a:pPr>
            <a:r>
              <a:rPr lang="he-IL" sz="1800" dirty="0"/>
              <a:t>במקרים אלו נשתמש בלולאת </a:t>
            </a:r>
            <a:r>
              <a:rPr lang="en-US" sz="1800" dirty="0"/>
              <a:t>while</a:t>
            </a:r>
            <a:r>
              <a:rPr lang="he-IL" sz="1800" dirty="0"/>
              <a:t>.</a:t>
            </a:r>
            <a:endParaRPr lang="en-US" sz="1800" dirty="0"/>
          </a:p>
          <a:p>
            <a:pPr algn="r" rtl="1">
              <a:lnSpc>
                <a:spcPct val="150000"/>
              </a:lnSpc>
            </a:pPr>
            <a:r>
              <a:rPr lang="he-IL" sz="1800" dirty="0"/>
              <a:t>לולאת </a:t>
            </a:r>
            <a:r>
              <a:rPr lang="en-US" sz="1800" dirty="0"/>
              <a:t>while</a:t>
            </a:r>
            <a:r>
              <a:rPr lang="he-IL" sz="1800" dirty="0"/>
              <a:t> מתחילה כצפוי בהוראה </a:t>
            </a:r>
            <a:r>
              <a:rPr lang="en-US" sz="1800" dirty="0"/>
              <a:t>while</a:t>
            </a:r>
            <a:r>
              <a:rPr lang="he-IL" sz="1800" dirty="0"/>
              <a:t>, ואחריה יבוא תנאי אותו נגדיר. לאחר מכן יש בלוק של פקודות אשר יבוצעו בזו אחר זו, ובסוף הבלוק תהיה חזרה אל בדיקת התנאי.</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0186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en-US" dirty="0">
              <a:cs typeface="+mn-cs"/>
            </a:endParaRP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 </a:t>
            </a:r>
            <a:r>
              <a:rPr lang="en-US" sz="1800" b="1" dirty="0">
                <a:solidFill>
                  <a:srgbClr val="92D050"/>
                </a:solidFill>
                <a:latin typeface="Arial" panose="020B0604020202020204" pitchFamily="34" charset="0"/>
                <a:cs typeface="Arial" panose="020B0604020202020204" pitchFamily="34" charset="0"/>
              </a:rPr>
              <a:t>2</a:t>
            </a:r>
            <a:endParaRPr lang="he-IL" sz="1800" b="1" dirty="0">
              <a:solidFill>
                <a:srgbClr val="92D050"/>
              </a:solidFill>
              <a:latin typeface="Arial" panose="020B0604020202020204" pitchFamily="34" charset="0"/>
              <a:cs typeface="Arial" panose="020B0604020202020204" pitchFamily="34" charset="0"/>
            </a:endParaRPr>
          </a:p>
          <a:p>
            <a:pPr marL="285750" indent="-285750" algn="r" rtl="1">
              <a:lnSpc>
                <a:spcPct val="150000"/>
              </a:lnSpc>
              <a:buClrTx/>
              <a:buFont typeface="Wingdings" panose="05000000000000000000" pitchFamily="2" charset="2"/>
              <a:buChar char="v"/>
            </a:pPr>
            <a:r>
              <a:rPr lang="he-IL" dirty="0">
                <a:solidFill>
                  <a:schemeClr val="tx1"/>
                </a:solidFill>
                <a:latin typeface="Arial" panose="020B0604020202020204" pitchFamily="34" charset="0"/>
                <a:cs typeface="Arial" panose="020B0604020202020204" pitchFamily="34" charset="0"/>
              </a:rPr>
              <a:t>הדפיסו את כל המספרים הזוגיים אשר ערכם קטן מ-75 .חובה להשתמש ב-</a:t>
            </a:r>
            <a:r>
              <a:rPr lang="en-US" dirty="0">
                <a:solidFill>
                  <a:schemeClr val="tx1"/>
                </a:solidFill>
                <a:latin typeface="Arial" panose="020B0604020202020204" pitchFamily="34" charset="0"/>
                <a:cs typeface="Arial" panose="020B0604020202020204" pitchFamily="34" charset="0"/>
              </a:rPr>
              <a:t>while</a:t>
            </a:r>
            <a:r>
              <a:rPr lang="he-IL" dirty="0">
                <a:solidFill>
                  <a:schemeClr val="tx1"/>
                </a:solidFill>
                <a:latin typeface="Arial" panose="020B0604020202020204" pitchFamily="34" charset="0"/>
                <a:cs typeface="Arial" panose="020B0604020202020204" pitchFamily="34" charset="0"/>
              </a:rPr>
              <a:t>. רמז: יש להשתמש באופרטור %.</a:t>
            </a:r>
            <a:endParaRPr lang="en-US" dirty="0">
              <a:solidFill>
                <a:schemeClr val="tx1"/>
              </a:solidFill>
              <a:latin typeface="Arial" panose="020B0604020202020204" pitchFamily="34" charset="0"/>
              <a:cs typeface="Arial" panose="020B0604020202020204" pitchFamily="34" charset="0"/>
            </a:endParaRPr>
          </a:p>
          <a:p>
            <a:pPr marL="285750" indent="-285750" algn="r" rtl="1">
              <a:lnSpc>
                <a:spcPct val="150000"/>
              </a:lnSpc>
              <a:buFont typeface="Wingdings" panose="05000000000000000000" pitchFamily="2" charset="2"/>
              <a:buChar char="v"/>
            </a:pPr>
            <a:r>
              <a:rPr lang="he-IL" dirty="0">
                <a:solidFill>
                  <a:schemeClr val="tx1"/>
                </a:solidFill>
                <a:latin typeface="Arial" panose="020B0604020202020204" pitchFamily="34" charset="0"/>
                <a:cs typeface="Arial" panose="020B0604020202020204" pitchFamily="34" charset="0"/>
              </a:rPr>
              <a:t>הדפיסו את כל המספרים אשר מתחלקים ב-5 שערכם קטן מ-75 .חובה להשתמש ב-</a:t>
            </a:r>
            <a:r>
              <a:rPr lang="en-US" dirty="0">
                <a:solidFill>
                  <a:schemeClr val="tx1"/>
                </a:solidFill>
                <a:latin typeface="Arial" panose="020B0604020202020204" pitchFamily="34" charset="0"/>
                <a:cs typeface="Arial" panose="020B0604020202020204" pitchFamily="34" charset="0"/>
              </a:rPr>
              <a:t>while</a:t>
            </a:r>
            <a:r>
              <a:rPr lang="he-IL" dirty="0">
                <a:solidFill>
                  <a:schemeClr val="tx1"/>
                </a:solidFill>
                <a:latin typeface="Arial" panose="020B0604020202020204" pitchFamily="34" charset="0"/>
                <a:cs typeface="Arial" panose="020B0604020202020204" pitchFamily="34" charset="0"/>
              </a:rPr>
              <a:t>. רמז: יש להשתמש באופרטור %.</a:t>
            </a:r>
          </a:p>
          <a:p>
            <a:pPr algn="r" rtl="1">
              <a:lnSpc>
                <a:spcPct val="150000"/>
              </a:lnSpc>
              <a:buClrTx/>
            </a:pPr>
            <a:endParaRPr lang="he-IL" dirty="0">
              <a:solidFill>
                <a:schemeClr val="tx1"/>
              </a:solidFill>
              <a:latin typeface="Arial" panose="020B0604020202020204" pitchFamily="34" charset="0"/>
              <a:cs typeface="Arial" panose="020B0604020202020204" pitchFamily="34" charset="0"/>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032" name="Picture 8">
            <a:extLst>
              <a:ext uri="{FF2B5EF4-FFF2-40B4-BE49-F238E27FC236}">
                <a16:creationId xmlns:a16="http://schemas.microsoft.com/office/drawing/2014/main" id="{100EE3C7-C530-20A7-B241-82814A72F46F}"/>
              </a:ext>
            </a:extLst>
          </p:cNvPr>
          <p:cNvPicPr>
            <a:picLocks noChangeAspect="1" noChangeArrowheads="1"/>
          </p:cNvPicPr>
          <p:nvPr/>
        </p:nvPicPr>
        <p:blipFill>
          <a:blip r:embed="rId3"/>
          <a:srcRect/>
          <a:stretch/>
        </p:blipFill>
        <p:spPr bwMode="auto">
          <a:xfrm>
            <a:off x="1563966" y="3144680"/>
            <a:ext cx="2935120" cy="1956747"/>
          </a:xfrm>
          <a:prstGeom prst="rect">
            <a:avLst/>
          </a:prstGeom>
          <a:noFill/>
          <a:extLst>
            <a:ext uri="{909E8E84-426E-40DD-AFC4-6F175D3DCCD1}">
              <a14:hiddenFill xmlns:a14="http://schemas.microsoft.com/office/drawing/2010/main">
                <a:solidFill>
                  <a:srgbClr val="FFFFFF"/>
                </a:solidFill>
              </a14:hiddenFill>
            </a:ext>
          </a:extLst>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Tree>
    <p:extLst>
      <p:ext uri="{BB962C8B-B14F-4D97-AF65-F5344CB8AC3E}">
        <p14:creationId xmlns:p14="http://schemas.microsoft.com/office/powerpoint/2010/main" val="391664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latin typeface="Arial" panose="020B0604020202020204" pitchFamily="34" charset="0"/>
              <a:cs typeface="Arial" panose="020B0604020202020204" pitchFamily="34" charset="0"/>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מבוא</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פייתון ידועה כשפה המאפשרת לכתוב מעט מאוד שורות קוד כדי להריץ אפליקציה או תהליך כלשהו.</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בשנים אחרונות אנחנו רואים יותר ויותר ביקוש לעבודה עם נתונים באמצעות השפה. וזאת בשל היכולות שלה לתת מענה ופתרון </a:t>
            </a:r>
            <a:r>
              <a:rPr lang="en-US" sz="1800" dirty="0">
                <a:solidFill>
                  <a:schemeClr val="tx1"/>
                </a:solidFill>
                <a:latin typeface="Arial" panose="020B0604020202020204" pitchFamily="34" charset="0"/>
                <a:cs typeface="Arial" panose="020B0604020202020204" pitchFamily="34" charset="0"/>
              </a:rPr>
              <a:t>End-to-End</a:t>
            </a:r>
            <a:r>
              <a:rPr lang="he-IL" sz="1800" dirty="0">
                <a:solidFill>
                  <a:schemeClr val="tx1"/>
                </a:solidFill>
                <a:latin typeface="Arial" panose="020B0604020202020204" pitchFamily="34" charset="0"/>
                <a:cs typeface="Arial" panose="020B0604020202020204" pitchFamily="34" charset="0"/>
              </a:rPr>
              <a:t> כשמדובר במניפולציה על נתונים. במדובר בשפה קלה ללמידה, שפה שאין לה מגבלה כלשהי בעיבוד הנתונים, שימושית בכל פלטפורמה, ועל גבי כל מערכת הפעלה.</a:t>
            </a:r>
            <a:endParaRPr lang="en-US" sz="1800" dirty="0">
              <a:solidFill>
                <a:schemeClr val="tx1"/>
              </a:solidFill>
              <a:latin typeface="Arial" panose="020B0604020202020204" pitchFamily="34" charset="0"/>
              <a:cs typeface="Arial" panose="020B0604020202020204" pitchFamily="34" charset="0"/>
            </a:endParaRPr>
          </a:p>
          <a:p>
            <a:pPr algn="r" rtl="1">
              <a:lnSpc>
                <a:spcPct val="150000"/>
              </a:lnSpc>
            </a:pPr>
            <a:r>
              <a:rPr lang="en-US" sz="1800" dirty="0">
                <a:solidFill>
                  <a:schemeClr val="tx1"/>
                </a:solidFill>
                <a:latin typeface="Arial" panose="020B0604020202020204" pitchFamily="34" charset="0"/>
                <a:cs typeface="Arial" panose="020B0604020202020204" pitchFamily="34" charset="0"/>
                <a:hlinkClick r:id="rId4"/>
              </a:rPr>
              <a:t>https://data.cyber.org.il/python/python_book.pdf</a:t>
            </a:r>
            <a:endParaRPr lang="he-IL" sz="1800"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6"/>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7"/>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061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latin typeface="+mn-lt"/>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850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100" b="1" dirty="0">
                <a:solidFill>
                  <a:srgbClr val="92D050"/>
                </a:solidFill>
                <a:latin typeface="Arial" panose="020B0604020202020204" pitchFamily="34" charset="0"/>
                <a:cs typeface="Arial" panose="020B0604020202020204" pitchFamily="34" charset="0"/>
              </a:rPr>
              <a:t>לולאות </a:t>
            </a:r>
            <a:r>
              <a:rPr lang="en-US" sz="2100" b="1" dirty="0">
                <a:solidFill>
                  <a:srgbClr val="92D050"/>
                </a:solidFill>
                <a:latin typeface="Arial" panose="020B0604020202020204" pitchFamily="34" charset="0"/>
                <a:cs typeface="Arial" panose="020B0604020202020204" pitchFamily="34" charset="0"/>
              </a:rPr>
              <a:t>for</a:t>
            </a:r>
            <a:endParaRPr lang="ru-RU" sz="21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800" dirty="0"/>
              <a:t>לולאות </a:t>
            </a:r>
            <a:r>
              <a:rPr lang="en-US" sz="1800" dirty="0"/>
              <a:t>for</a:t>
            </a:r>
            <a:r>
              <a:rPr lang="he-IL" sz="1800" dirty="0"/>
              <a:t> הן שימושיות במיוחד כאשר יש לנו אוסף של איברים שאנחנו רוצים לבצע עליהם פעולה כלשהי, בניגוד ללולאות </a:t>
            </a:r>
            <a:r>
              <a:rPr lang="en-US" sz="1800" dirty="0"/>
              <a:t>while</a:t>
            </a:r>
            <a:r>
              <a:rPr lang="he-IL" sz="1800" dirty="0"/>
              <a:t> שהן שימושיות כאשר מריצים מספר לא ידוע של פעמים. בשפת פיתון, לולאות </a:t>
            </a:r>
            <a:r>
              <a:rPr lang="en-US" sz="1800" dirty="0"/>
              <a:t>for</a:t>
            </a:r>
            <a:r>
              <a:rPr lang="he-IL" sz="1800" dirty="0"/>
              <a:t> נכתבות בצורה מעט שונה משפות תכנות אחרות.</a:t>
            </a:r>
          </a:p>
          <a:p>
            <a:pPr algn="r" rtl="1">
              <a:lnSpc>
                <a:spcPct val="150000"/>
              </a:lnSpc>
            </a:pPr>
            <a:r>
              <a:rPr lang="he-IL" sz="1800" dirty="0"/>
              <a:t>בפיתון, לולאת </a:t>
            </a:r>
            <a:r>
              <a:rPr lang="en-US" sz="1800" dirty="0"/>
              <a:t>for</a:t>
            </a:r>
            <a:r>
              <a:rPr lang="he-IL" sz="1800" dirty="0"/>
              <a:t> מקבלת אוסף של איברים. לדוגמה, מספרים מ-2 עד 23 ,או ארבעה שמות של ילדים. בכל איטרציה (מעבר על הלולאה) אחד האיברים מאוסף האיברים נטען לתוך משתנה שעליו רצה הלולאה. לאחר סיום איטרציה, נטען האיבר הבא מאוסף האיברים וכך הלאה עד סיום כל האיברים באוסף.</a:t>
            </a:r>
          </a:p>
          <a:p>
            <a:pPr algn="r" rtl="1">
              <a:lnSpc>
                <a:spcPct val="150000"/>
              </a:lnSpc>
            </a:pPr>
            <a:r>
              <a:rPr lang="he-IL" sz="1800" dirty="0"/>
              <a:t>לולאת </a:t>
            </a:r>
            <a:r>
              <a:rPr lang="en-US" sz="1800" dirty="0"/>
              <a:t>for</a:t>
            </a:r>
            <a:r>
              <a:rPr lang="he-IL" sz="1800" dirty="0"/>
              <a:t> מתחילה במילה </a:t>
            </a:r>
            <a:r>
              <a:rPr lang="en-US" sz="1800" dirty="0"/>
              <a:t>for</a:t>
            </a:r>
            <a:r>
              <a:rPr lang="he-IL" sz="1800" dirty="0"/>
              <a:t>, לאחר מכן יבוא שם של משתנה כלשהו שעליו רצה הלולאה (נקרא "איטרטור"),</a:t>
            </a:r>
            <a:r>
              <a:rPr lang="en-US" sz="1800" dirty="0"/>
              <a:t> </a:t>
            </a:r>
            <a:r>
              <a:rPr lang="he-IL" sz="1800" dirty="0"/>
              <a:t>לאחר מכן המילה </a:t>
            </a:r>
            <a:r>
              <a:rPr lang="en-US" sz="1800" dirty="0"/>
              <a:t>in</a:t>
            </a:r>
            <a:r>
              <a:rPr lang="he-IL" sz="1800" dirty="0"/>
              <a:t> ולאחר מכן אוסף של איברים.</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77214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en-US" dirty="0">
              <a:cs typeface="+mn-cs"/>
            </a:endParaRPr>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תרגיל </a:t>
            </a:r>
            <a:r>
              <a:rPr lang="en-US" sz="1800" b="1" dirty="0">
                <a:solidFill>
                  <a:srgbClr val="92D050"/>
                </a:solidFill>
                <a:latin typeface="Arial" panose="020B0604020202020204" pitchFamily="34" charset="0"/>
                <a:cs typeface="Arial" panose="020B0604020202020204" pitchFamily="34" charset="0"/>
              </a:rPr>
              <a:t>3</a:t>
            </a:r>
            <a:endParaRPr lang="he-IL" sz="1800" b="1" dirty="0">
              <a:solidFill>
                <a:srgbClr val="92D050"/>
              </a:solidFill>
              <a:latin typeface="Arial" panose="020B0604020202020204" pitchFamily="34" charset="0"/>
              <a:cs typeface="Arial" panose="020B0604020202020204" pitchFamily="34" charset="0"/>
            </a:endParaRPr>
          </a:p>
          <a:p>
            <a:pPr marL="285750" indent="-285750" algn="r" rtl="1">
              <a:lnSpc>
                <a:spcPct val="150000"/>
              </a:lnSpc>
              <a:buClrTx/>
              <a:buFont typeface="Wingdings" panose="05000000000000000000" pitchFamily="2" charset="2"/>
              <a:buChar char="v"/>
            </a:pPr>
            <a:r>
              <a:rPr lang="he-IL" dirty="0">
                <a:solidFill>
                  <a:schemeClr val="tx1"/>
                </a:solidFill>
                <a:latin typeface="Arial" panose="020B0604020202020204" pitchFamily="34" charset="0"/>
                <a:cs typeface="Arial" panose="020B0604020202020204" pitchFamily="34" charset="0"/>
              </a:rPr>
              <a:t>הדפיסו את כל המספרים </a:t>
            </a:r>
            <a:r>
              <a:rPr lang="he-IL" dirty="0">
                <a:latin typeface="Arial" panose="020B0604020202020204" pitchFamily="34" charset="0"/>
                <a:cs typeface="Arial" panose="020B0604020202020204" pitchFamily="34" charset="0"/>
              </a:rPr>
              <a:t>מ-1 עד 75 אשר מתחלקים ב-7 עם שארית 6. יש להשתמש בלולאת </a:t>
            </a:r>
            <a:r>
              <a:rPr lang="en-US" dirty="0">
                <a:latin typeface="Arial" panose="020B0604020202020204" pitchFamily="34" charset="0"/>
                <a:cs typeface="Arial" panose="020B0604020202020204" pitchFamily="34" charset="0"/>
              </a:rPr>
              <a:t>for</a:t>
            </a:r>
            <a:r>
              <a:rPr lang="he-IL" dirty="0">
                <a:latin typeface="Arial" panose="020B0604020202020204" pitchFamily="34" charset="0"/>
                <a:cs typeface="Arial" panose="020B0604020202020204" pitchFamily="34" charset="0"/>
              </a:rPr>
              <a:t>.</a:t>
            </a:r>
            <a:endParaRPr lang="en-US" dirty="0">
              <a:solidFill>
                <a:schemeClr val="tx1"/>
              </a:solidFill>
              <a:latin typeface="Arial" panose="020B0604020202020204" pitchFamily="34" charset="0"/>
              <a:cs typeface="Arial" panose="020B0604020202020204" pitchFamily="34" charset="0"/>
            </a:endParaRPr>
          </a:p>
          <a:p>
            <a:pPr marL="285750" indent="-285750" algn="r" rtl="1">
              <a:lnSpc>
                <a:spcPct val="150000"/>
              </a:lnSpc>
              <a:buFont typeface="Wingdings" panose="05000000000000000000" pitchFamily="2" charset="2"/>
              <a:buChar char="v"/>
            </a:pPr>
            <a:r>
              <a:rPr lang="he-IL" dirty="0">
                <a:solidFill>
                  <a:schemeClr val="tx1"/>
                </a:solidFill>
                <a:latin typeface="Arial" panose="020B0604020202020204" pitchFamily="34" charset="0"/>
                <a:cs typeface="Arial" panose="020B0604020202020204" pitchFamily="34" charset="0"/>
              </a:rPr>
              <a:t>הדפיסו את 20 החזקות הראשונות של 2.</a:t>
            </a:r>
            <a:r>
              <a:rPr lang="en-US" dirty="0">
                <a:solidFill>
                  <a:schemeClr val="tx1"/>
                </a:solidFill>
                <a:latin typeface="Arial" panose="020B0604020202020204" pitchFamily="34" charset="0"/>
                <a:cs typeface="Arial" panose="020B0604020202020204" pitchFamily="34" charset="0"/>
              </a:rPr>
              <a:t> </a:t>
            </a:r>
            <a:r>
              <a:rPr lang="he-IL" dirty="0">
                <a:solidFill>
                  <a:schemeClr val="tx1"/>
                </a:solidFill>
                <a:latin typeface="Arial" panose="020B0604020202020204" pitchFamily="34" charset="0"/>
                <a:cs typeface="Arial" panose="020B0604020202020204" pitchFamily="34" charset="0"/>
              </a:rPr>
              <a:t>רמז: יש להשתמש ב-** לקבלת חזקה.</a:t>
            </a:r>
          </a:p>
          <a:p>
            <a:pPr algn="r" rtl="1">
              <a:lnSpc>
                <a:spcPct val="150000"/>
              </a:lnSpc>
              <a:buClrTx/>
            </a:pPr>
            <a:endParaRPr lang="he-IL" dirty="0">
              <a:solidFill>
                <a:schemeClr val="tx1"/>
              </a:solidFill>
              <a:latin typeface="Arial" panose="020B0604020202020204" pitchFamily="34" charset="0"/>
              <a:cs typeface="Arial" panose="020B0604020202020204" pitchFamily="34" charset="0"/>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032" name="Picture 8">
            <a:extLst>
              <a:ext uri="{FF2B5EF4-FFF2-40B4-BE49-F238E27FC236}">
                <a16:creationId xmlns:a16="http://schemas.microsoft.com/office/drawing/2014/main" id="{100EE3C7-C530-20A7-B241-82814A72F46F}"/>
              </a:ext>
            </a:extLst>
          </p:cNvPr>
          <p:cNvPicPr>
            <a:picLocks noChangeAspect="1" noChangeArrowheads="1"/>
          </p:cNvPicPr>
          <p:nvPr/>
        </p:nvPicPr>
        <p:blipFill>
          <a:blip r:embed="rId3"/>
          <a:srcRect/>
          <a:stretch/>
        </p:blipFill>
        <p:spPr bwMode="auto">
          <a:xfrm>
            <a:off x="1563966" y="3144680"/>
            <a:ext cx="2935120" cy="1956747"/>
          </a:xfrm>
          <a:prstGeom prst="rect">
            <a:avLst/>
          </a:prstGeom>
          <a:noFill/>
          <a:extLst>
            <a:ext uri="{909E8E84-426E-40DD-AFC4-6F175D3DCCD1}">
              <a14:hiddenFill xmlns:a14="http://schemas.microsoft.com/office/drawing/2010/main">
                <a:solidFill>
                  <a:srgbClr val="FFFFFF"/>
                </a:solidFill>
              </a14:hiddenFill>
            </a:ext>
          </a:extLst>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Tree>
    <p:extLst>
      <p:ext uri="{BB962C8B-B14F-4D97-AF65-F5344CB8AC3E}">
        <p14:creationId xmlns:p14="http://schemas.microsoft.com/office/powerpoint/2010/main" val="31474695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latin typeface="+mn-lt"/>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הגדרת מחרוזת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800" dirty="0"/>
              <a:t>מחרוזת הינה אוסף של תווים. מגדירים מחרוזת באמצעות גרש יחיד או גרשיים. כך לדוגמה ניתן להגדיר משתנה בשם </a:t>
            </a:r>
            <a:r>
              <a:rPr lang="en-US" sz="1800" dirty="0"/>
              <a:t>greeting</a:t>
            </a:r>
            <a:r>
              <a:rPr lang="he-IL" sz="1800" dirty="0"/>
              <a:t> אשר שווה למחרוזת </a:t>
            </a:r>
            <a:r>
              <a:rPr lang="en-US" sz="1800" dirty="0"/>
              <a:t>Hello</a:t>
            </a:r>
            <a:r>
              <a:rPr lang="he-IL" sz="1800" dirty="0"/>
              <a:t> בשתי צורות, עם גרש יחיד או עם גרשיים:</a:t>
            </a:r>
          </a:p>
          <a:p>
            <a:pPr rtl="1">
              <a:lnSpc>
                <a:spcPct val="150000"/>
              </a:lnSpc>
            </a:pPr>
            <a:r>
              <a:rPr lang="en-US" sz="1800" dirty="0"/>
              <a:t>greetings =‘Hello’</a:t>
            </a:r>
          </a:p>
          <a:p>
            <a:pPr rtl="1">
              <a:lnSpc>
                <a:spcPct val="150000"/>
              </a:lnSpc>
            </a:pPr>
            <a:r>
              <a:rPr lang="en-US" sz="1800" dirty="0"/>
              <a:t>greetings =“Hello”</a:t>
            </a:r>
          </a:p>
          <a:p>
            <a:pPr algn="r" rtl="1">
              <a:lnSpc>
                <a:spcPct val="150000"/>
              </a:lnSpc>
            </a:pPr>
            <a:r>
              <a:rPr lang="he-IL" sz="1800" dirty="0"/>
              <a:t>למה טוב לזכור שאפשר להגדיר מחרוזות בשתי הדרכים? כי לפעמים נרצה להגדיר מחרוזת שיש בה את אחד הסימנים הללו. לדוגמה, אם נרצה להגדיר את המחרוזת </a:t>
            </a:r>
            <a:r>
              <a:rPr lang="en-US" sz="1800" dirty="0"/>
              <a:t>what’s up, doc?</a:t>
            </a:r>
            <a:r>
              <a:rPr lang="he-IL" sz="1800" dirty="0"/>
              <a:t> לא נוכל לתחום אותה בגרש יחיד.</a:t>
            </a:r>
            <a:endParaRPr lang="en-US" sz="1800" dirty="0"/>
          </a:p>
          <a:p>
            <a:pPr rtl="1">
              <a:lnSpc>
                <a:spcPct val="150000"/>
              </a:lnSpc>
            </a:pPr>
            <a:endParaRPr lang="he-IL" sz="18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44228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latin typeface="+mn-lt"/>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חיתוך מחרוזות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800" dirty="0"/>
              <a:t>אפשר לחתוך חלקים ממחרוזות באופן הבא:</a:t>
            </a:r>
            <a:endParaRPr lang="en-US" sz="1800" dirty="0"/>
          </a:p>
          <a:p>
            <a:pPr rtl="1">
              <a:lnSpc>
                <a:spcPct val="150000"/>
              </a:lnSpc>
            </a:pPr>
            <a:r>
              <a:rPr lang="en-US" sz="2000" dirty="0"/>
              <a:t>my_str[start:stop:delta]</a:t>
            </a:r>
            <a:endParaRPr lang="he-IL" sz="2000" dirty="0"/>
          </a:p>
          <a:p>
            <a:pPr algn="r" rtl="1">
              <a:lnSpc>
                <a:spcPct val="150000"/>
              </a:lnSpc>
            </a:pPr>
            <a:r>
              <a:rPr lang="he-IL" sz="1800" dirty="0"/>
              <a:t>החיתוך דומה לפונקציית </a:t>
            </a:r>
            <a:r>
              <a:rPr lang="en-US" sz="1800" dirty="0"/>
              <a:t>range</a:t>
            </a:r>
            <a:r>
              <a:rPr lang="he-IL" sz="1800" dirty="0"/>
              <a:t> אותה הכרנו כבר.</a:t>
            </a:r>
          </a:p>
          <a:p>
            <a:pPr algn="r" rtl="1">
              <a:lnSpc>
                <a:spcPct val="150000"/>
              </a:lnSpc>
            </a:pPr>
            <a:r>
              <a:rPr lang="he-IL" sz="1800" dirty="0"/>
              <a:t>אינדקס ההתחלה הוא </a:t>
            </a:r>
            <a:r>
              <a:rPr lang="en-US" sz="1800" dirty="0"/>
              <a:t>start</a:t>
            </a:r>
            <a:r>
              <a:rPr lang="he-IL" sz="1800" dirty="0"/>
              <a:t>, ברירת המחדל שלו היא 0.</a:t>
            </a:r>
          </a:p>
          <a:p>
            <a:pPr algn="r" rtl="1">
              <a:lnSpc>
                <a:spcPct val="150000"/>
              </a:lnSpc>
            </a:pPr>
            <a:r>
              <a:rPr lang="he-IL" sz="1800" dirty="0"/>
              <a:t>אינדקס הסיום הוא </a:t>
            </a:r>
            <a:r>
              <a:rPr lang="en-US" sz="1800" dirty="0"/>
              <a:t>stop</a:t>
            </a:r>
            <a:r>
              <a:rPr lang="he-IL" sz="1800" dirty="0"/>
              <a:t>, ברירת המחדל היא סוף המחרוזת.</a:t>
            </a:r>
          </a:p>
          <a:p>
            <a:pPr algn="r" rtl="1">
              <a:lnSpc>
                <a:spcPct val="150000"/>
              </a:lnSpc>
            </a:pPr>
            <a:r>
              <a:rPr lang="he-IL" sz="1800" dirty="0"/>
              <a:t>הפרמטר </a:t>
            </a:r>
            <a:r>
              <a:rPr lang="en-US" sz="1800" dirty="0"/>
              <a:t>delta</a:t>
            </a:r>
            <a:r>
              <a:rPr lang="he-IL" sz="1800" dirty="0"/>
              <a:t> מציין בכמה אינדקסים קופצים, ברירת המחדל היא 1.</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68967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latin typeface="+mn-lt"/>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פקודות על מחרוזות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800" dirty="0"/>
              <a:t>פיתון מאפשרת לנו לעשות בקלות פעולות שונות. נניח שיש לנו שתי מחרוזות ואנחנו רוצים ליצור מהן מחרוזת חדשה, צירוף של שתיהן. הדרך לעשות זאת היא פשוט להשתמש בסימן '+'. יש למחרוזות מתודות שונות.</a:t>
            </a:r>
          </a:p>
          <a:p>
            <a:pPr algn="r" rtl="1">
              <a:lnSpc>
                <a:spcPct val="150000"/>
              </a:lnSpc>
            </a:pPr>
            <a:r>
              <a:rPr lang="en-US" sz="1800" dirty="0"/>
              <a:t>len </a:t>
            </a:r>
            <a:r>
              <a:rPr lang="he-IL" sz="1800" dirty="0"/>
              <a:t> - להדפיס גודל של המחרוזת</a:t>
            </a:r>
          </a:p>
          <a:p>
            <a:pPr algn="r" rtl="1">
              <a:lnSpc>
                <a:spcPct val="150000"/>
              </a:lnSpc>
            </a:pPr>
            <a:r>
              <a:rPr lang="en-US" sz="1800" dirty="0"/>
              <a:t>upper</a:t>
            </a:r>
            <a:r>
              <a:rPr lang="he-IL" sz="1800" dirty="0"/>
              <a:t> - להדפיס אותיות גדולות</a:t>
            </a:r>
            <a:endParaRPr lang="en-US" sz="1800" dirty="0"/>
          </a:p>
          <a:p>
            <a:pPr algn="r" rtl="1">
              <a:lnSpc>
                <a:spcPct val="150000"/>
              </a:lnSpc>
            </a:pPr>
            <a:r>
              <a:rPr lang="en-US" sz="1800" dirty="0"/>
              <a:t>lower</a:t>
            </a:r>
            <a:r>
              <a:rPr lang="he-IL" sz="1800" dirty="0"/>
              <a:t> - להדפיס אותיות גדולות</a:t>
            </a:r>
          </a:p>
          <a:p>
            <a:pPr algn="r" rtl="1">
              <a:lnSpc>
                <a:spcPct val="150000"/>
              </a:lnSpc>
            </a:pPr>
            <a:r>
              <a:rPr lang="en-US" sz="1800"/>
              <a:t>find</a:t>
            </a:r>
            <a:r>
              <a:rPr lang="he-IL" sz="1800"/>
              <a:t> </a:t>
            </a:r>
            <a:r>
              <a:rPr lang="he-IL" sz="1800" dirty="0"/>
              <a:t>- מציאת מיקום של התו במחרוזת</a:t>
            </a:r>
          </a:p>
          <a:p>
            <a:pPr algn="r" rtl="1">
              <a:lnSpc>
                <a:spcPct val="150000"/>
              </a:lnSpc>
            </a:pPr>
            <a:endParaRPr lang="he-IL" sz="1800" dirty="0"/>
          </a:p>
          <a:p>
            <a:pPr algn="r" rtl="1">
              <a:lnSpc>
                <a:spcPct val="150000"/>
              </a:lnSpc>
            </a:pPr>
            <a:endParaRPr lang="he-IL" sz="1800" dirty="0"/>
          </a:p>
          <a:p>
            <a:pPr algn="r" rtl="1">
              <a:lnSpc>
                <a:spcPct val="150000"/>
              </a:lnSpc>
            </a:pPr>
            <a:endParaRPr lang="he-IL" sz="1800" dirty="0"/>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21488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700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600" b="1" dirty="0">
                <a:solidFill>
                  <a:srgbClr val="92D050"/>
                </a:solidFill>
                <a:latin typeface="Arial" panose="020B0604020202020204" pitchFamily="34" charset="0"/>
                <a:cs typeface="Arial" panose="020B0604020202020204" pitchFamily="34" charset="0"/>
              </a:rPr>
              <a:t>מבוא</a:t>
            </a:r>
            <a:endParaRPr lang="he-IL" sz="23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800" dirty="0">
                <a:solidFill>
                  <a:schemeClr val="tx1"/>
                </a:solidFill>
                <a:latin typeface="Arial" panose="020B0604020202020204" pitchFamily="34" charset="0"/>
                <a:cs typeface="Arial" panose="020B0604020202020204" pitchFamily="34" charset="0"/>
              </a:rPr>
              <a:t>שפת פייתון פותחה ב-1990 כשפת סקריפטים. </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מהי שפת סקריפטים? כדי להבין מהי שפת סקריפטים נצטרך להבין קודם כל כיצד עובדת שפה שאינה שפת סקריפטים, לדוגמה שפת </a:t>
            </a:r>
            <a:r>
              <a:rPr lang="en-US" sz="1800" dirty="0">
                <a:solidFill>
                  <a:schemeClr val="tx1"/>
                </a:solidFill>
                <a:latin typeface="Arial" panose="020B0604020202020204" pitchFamily="34" charset="0"/>
                <a:cs typeface="Arial" panose="020B0604020202020204" pitchFamily="34" charset="0"/>
              </a:rPr>
              <a:t>C</a:t>
            </a:r>
            <a:r>
              <a:rPr lang="he-IL" sz="1800" dirty="0">
                <a:solidFill>
                  <a:schemeClr val="tx1"/>
                </a:solidFill>
                <a:latin typeface="Arial" panose="020B0604020202020204" pitchFamily="34" charset="0"/>
                <a:cs typeface="Arial" panose="020B0604020202020204" pitchFamily="34" charset="0"/>
              </a:rPr>
              <a:t>. כל שפת תוכנה צריכה להפוך בדרך כלשהי לשפת מכונה, כדי שהמעבד של המחשב יוכל להריץ אותה. ההבדל בין שפת סקריפטים לשפה שאיננה שפת סקריפטים הוא במסלול שעובר הקוד עד שהוא הופך לשפת מכונה. קוד שנכתב בשפת </a:t>
            </a:r>
            <a:r>
              <a:rPr lang="en-US" sz="1800" dirty="0">
                <a:solidFill>
                  <a:schemeClr val="tx1"/>
                </a:solidFill>
                <a:latin typeface="Arial" panose="020B0604020202020204" pitchFamily="34" charset="0"/>
                <a:cs typeface="Arial" panose="020B0604020202020204" pitchFamily="34" charset="0"/>
              </a:rPr>
              <a:t>C</a:t>
            </a:r>
            <a:r>
              <a:rPr lang="he-IL" sz="1800" dirty="0">
                <a:solidFill>
                  <a:schemeClr val="tx1"/>
                </a:solidFill>
                <a:latin typeface="Arial" panose="020B0604020202020204" pitchFamily="34" charset="0"/>
                <a:cs typeface="Arial" panose="020B0604020202020204" pitchFamily="34" charset="0"/>
              </a:rPr>
              <a:t> צריך לעבור שני שלבים לפני שהמעבד של המחשב יכול להריץ אותו:</a:t>
            </a:r>
          </a:p>
          <a:p>
            <a:pPr marL="285750" indent="-285750" algn="r" rtl="1">
              <a:lnSpc>
                <a:spcPct val="150000"/>
              </a:lnSpc>
              <a:buFont typeface="Wingdings" panose="05000000000000000000" pitchFamily="2" charset="2"/>
              <a:buChar char="v"/>
            </a:pPr>
            <a:r>
              <a:rPr lang="he-IL" sz="1800" dirty="0">
                <a:solidFill>
                  <a:schemeClr val="tx1"/>
                </a:solidFill>
                <a:latin typeface="Arial" panose="020B0604020202020204" pitchFamily="34" charset="0"/>
                <a:cs typeface="Arial" panose="020B0604020202020204" pitchFamily="34" charset="0"/>
              </a:rPr>
              <a:t>השלב הראשון נקרא קומפילציה והוא מבוצע על ידי תוכנה שנקראת קומפיילר. הקומפיילר ממיר את הקוד משפת </a:t>
            </a:r>
            <a:r>
              <a:rPr lang="en-US" sz="1800" dirty="0">
                <a:solidFill>
                  <a:schemeClr val="tx1"/>
                </a:solidFill>
                <a:latin typeface="Arial" panose="020B0604020202020204" pitchFamily="34" charset="0"/>
                <a:cs typeface="Arial" panose="020B0604020202020204" pitchFamily="34" charset="0"/>
              </a:rPr>
              <a:t>C</a:t>
            </a:r>
            <a:r>
              <a:rPr lang="he-IL" sz="1800" dirty="0">
                <a:solidFill>
                  <a:schemeClr val="tx1"/>
                </a:solidFill>
                <a:latin typeface="Arial" panose="020B0604020202020204" pitchFamily="34" charset="0"/>
                <a:cs typeface="Arial" panose="020B0604020202020204" pitchFamily="34" charset="0"/>
              </a:rPr>
              <a:t> לשפת אסמבלי. אסמבלי היא שפה שנמצאת רמה אחת מעל שפת מכונה וכדי לתכנת בה יש צורך לעבוד ישירות עם החומרה של המחשב.</a:t>
            </a:r>
          </a:p>
          <a:p>
            <a:pPr marL="285750" indent="-285750" algn="r" rtl="1">
              <a:lnSpc>
                <a:spcPct val="150000"/>
              </a:lnSpc>
              <a:buFont typeface="Wingdings" panose="05000000000000000000" pitchFamily="2" charset="2"/>
              <a:buChar char="v"/>
            </a:pPr>
            <a:r>
              <a:rPr lang="he-IL" sz="1800" dirty="0">
                <a:solidFill>
                  <a:schemeClr val="tx1"/>
                </a:solidFill>
                <a:latin typeface="Arial" panose="020B0604020202020204" pitchFamily="34" charset="0"/>
                <a:cs typeface="Arial" panose="020B0604020202020204" pitchFamily="34" charset="0"/>
              </a:rPr>
              <a:t>השלב השני מבוצע על ידי תוכנה שנקראת אסמבלר. האסמבלר ממיר את הקוד משפת אסמבלי לשפת מכונה, כלומר לשפה שהמעבד מבין. בעקבות ההמרה האחרונה נוצר קובץ הרצה בעל סיומת</a:t>
            </a:r>
            <a:r>
              <a:rPr lang="en-US" sz="1800" dirty="0">
                <a:solidFill>
                  <a:schemeClr val="tx1"/>
                </a:solidFill>
                <a:latin typeface="Arial" panose="020B0604020202020204" pitchFamily="34" charset="0"/>
                <a:cs typeface="Arial" panose="020B0604020202020204" pitchFamily="34" charset="0"/>
              </a:rPr>
              <a:t>exe </a:t>
            </a:r>
            <a:r>
              <a:rPr lang="he-IL" sz="1800" dirty="0">
                <a:solidFill>
                  <a:schemeClr val="tx1"/>
                </a:solidFill>
                <a:latin typeface="Arial" panose="020B0604020202020204" pitchFamily="34" charset="0"/>
                <a:cs typeface="Arial" panose="020B0604020202020204" pitchFamily="34" charset="0"/>
              </a:rPr>
              <a:t> (קיצור של </a:t>
            </a:r>
            <a:r>
              <a:rPr lang="en-US" sz="1800" dirty="0">
                <a:solidFill>
                  <a:schemeClr val="tx1"/>
                </a:solidFill>
                <a:latin typeface="Arial" panose="020B0604020202020204" pitchFamily="34" charset="0"/>
                <a:cs typeface="Arial" panose="020B0604020202020204" pitchFamily="34" charset="0"/>
              </a:rPr>
              <a:t>executable</a:t>
            </a:r>
            <a:r>
              <a:rPr lang="he-IL" sz="1800" dirty="0">
                <a:solidFill>
                  <a:schemeClr val="tx1"/>
                </a:solidFill>
                <a:latin typeface="Arial" panose="020B0604020202020204" pitchFamily="34" charset="0"/>
                <a:cs typeface="Arial" panose="020B0604020202020204" pitchFamily="34" charset="0"/>
              </a:rPr>
              <a:t>). בסוף התהליך נוצר קובץ שמכיל את כל הפקודות שכתבנו, כאשר הן מתורגמות לשפת מכונה.</a:t>
            </a: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9414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מבוא</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מה מתרחש בשפת פייתון שהינה שפת סקריפטים?</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על סקריפט פייתון פועלת תוכנה שנקראת </a:t>
            </a:r>
            <a:r>
              <a:rPr lang="en-US" sz="1800" dirty="0">
                <a:solidFill>
                  <a:schemeClr val="tx1"/>
                </a:solidFill>
                <a:latin typeface="Arial" panose="020B0604020202020204" pitchFamily="34" charset="0"/>
                <a:cs typeface="Arial" panose="020B0604020202020204" pitchFamily="34" charset="0"/>
              </a:rPr>
              <a:t>interpreter"</a:t>
            </a:r>
            <a:r>
              <a:rPr lang="he-IL" sz="1800" dirty="0">
                <a:solidFill>
                  <a:schemeClr val="tx1"/>
                </a:solidFill>
                <a:latin typeface="Arial" panose="020B0604020202020204" pitchFamily="34" charset="0"/>
                <a:cs typeface="Arial" panose="020B0604020202020204" pitchFamily="34" charset="0"/>
              </a:rPr>
              <a:t> ("פרשן"). ה-</a:t>
            </a:r>
            <a:r>
              <a:rPr lang="en-US" sz="1800" dirty="0">
                <a:solidFill>
                  <a:schemeClr val="tx1"/>
                </a:solidFill>
                <a:latin typeface="Arial" panose="020B0604020202020204" pitchFamily="34" charset="0"/>
                <a:cs typeface="Arial" panose="020B0604020202020204" pitchFamily="34" charset="0"/>
              </a:rPr>
              <a:t>interpreter</a:t>
            </a:r>
            <a:r>
              <a:rPr lang="he-IL" sz="1800" dirty="0">
                <a:solidFill>
                  <a:schemeClr val="tx1"/>
                </a:solidFill>
                <a:latin typeface="Arial" panose="020B0604020202020204" pitchFamily="34" charset="0"/>
                <a:cs typeface="Arial" panose="020B0604020202020204" pitchFamily="34" charset="0"/>
              </a:rPr>
              <a:t> עובד בצורה אחרת לגמרי מאשר הקומפיילר והאסמבלר. הוא אינו יוצר קובץ אסמבלי וגם אינו יוצר קובץ הרצה. במקום זאת, כל פקודה שכתבנו בשפת פייתון מתורגמת לשפת מכונה רק בזמן הריצה.</a:t>
            </a:r>
          </a:p>
          <a:p>
            <a:pPr algn="r" rtl="1">
              <a:lnSpc>
                <a:spcPct val="150000"/>
              </a:lnSpc>
            </a:pPr>
            <a:r>
              <a:rPr lang="he-IL" sz="1800" dirty="0">
                <a:solidFill>
                  <a:schemeClr val="tx1"/>
                </a:solidFill>
                <a:latin typeface="Arial" panose="020B0604020202020204" pitchFamily="34" charset="0"/>
                <a:cs typeface="Arial" panose="020B0604020202020204" pitchFamily="34" charset="0"/>
              </a:rPr>
              <a:t> תוך כדי תהליך הפירוש, נוצר קובץ עם סיומת </a:t>
            </a:r>
            <a:r>
              <a:rPr lang="en-US" sz="1800" dirty="0">
                <a:solidFill>
                  <a:schemeClr val="tx1"/>
                </a:solidFill>
                <a:latin typeface="Arial" panose="020B0604020202020204" pitchFamily="34" charset="0"/>
                <a:cs typeface="Arial" panose="020B0604020202020204" pitchFamily="34" charset="0"/>
              </a:rPr>
              <a:t>pyc ,</a:t>
            </a:r>
            <a:r>
              <a:rPr lang="he-IL" sz="1800" dirty="0">
                <a:solidFill>
                  <a:schemeClr val="tx1"/>
                </a:solidFill>
                <a:latin typeface="Arial" panose="020B0604020202020204" pitchFamily="34" charset="0"/>
                <a:cs typeface="Arial" panose="020B0604020202020204" pitchFamily="34" charset="0"/>
              </a:rPr>
              <a:t> שמכיל</a:t>
            </a:r>
            <a:r>
              <a:rPr lang="en-US" sz="1800" dirty="0">
                <a:solidFill>
                  <a:schemeClr val="tx1"/>
                </a:solidFill>
                <a:latin typeface="Arial" panose="020B0604020202020204" pitchFamily="34" charset="0"/>
                <a:cs typeface="Arial" panose="020B0604020202020204" pitchFamily="34" charset="0"/>
              </a:rPr>
              <a:t>bytecode </a:t>
            </a:r>
            <a:r>
              <a:rPr lang="he-IL" sz="1800" dirty="0">
                <a:solidFill>
                  <a:schemeClr val="tx1"/>
                </a:solidFill>
                <a:latin typeface="Arial" panose="020B0604020202020204" pitchFamily="34" charset="0"/>
                <a:cs typeface="Arial" panose="020B0604020202020204" pitchFamily="34" charset="0"/>
              </a:rPr>
              <a:t> (הוראות שונות של ה-</a:t>
            </a:r>
            <a:r>
              <a:rPr lang="en-US" sz="1800" dirty="0">
                <a:solidFill>
                  <a:schemeClr val="tx1"/>
                </a:solidFill>
                <a:latin typeface="Arial" panose="020B0604020202020204" pitchFamily="34" charset="0"/>
                <a:cs typeface="Arial" panose="020B0604020202020204" pitchFamily="34" charset="0"/>
              </a:rPr>
              <a:t>interpreter</a:t>
            </a:r>
            <a:r>
              <a:rPr lang="he-IL" sz="1800" dirty="0">
                <a:solidFill>
                  <a:schemeClr val="tx1"/>
                </a:solidFill>
                <a:latin typeface="Arial" panose="020B0604020202020204" pitchFamily="34" charset="0"/>
                <a:cs typeface="Arial" panose="020B0604020202020204" pitchFamily="34" charset="0"/>
              </a:rPr>
              <a:t>) - אך כאמור זה אינו קובץ בשפת מכונה, כלומר, מעבד לא מסוגל להריץ את הקובץ הזה.</a:t>
            </a:r>
          </a:p>
          <a:p>
            <a:pPr algn="r" rtl="1">
              <a:lnSpc>
                <a:spcPct val="150000"/>
              </a:lnSpc>
            </a:pPr>
            <a:r>
              <a:rPr lang="he-IL" sz="1800" b="1" dirty="0">
                <a:latin typeface="Arial" panose="020B0604020202020204" pitchFamily="34" charset="0"/>
                <a:cs typeface="Arial" panose="020B0604020202020204" pitchFamily="34" charset="0"/>
              </a:rPr>
              <a:t>ההבדל העקרוני שבשפת תכנות אם יש שגיאה, אז לא נראה שום דבר ובשפת סקריפט - נראה את תוצאה של ההרצה לפני שגיא.</a:t>
            </a:r>
            <a:endParaRPr lang="he-IL" sz="1800" b="1"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4" name="Picture 3">
            <a:extLst>
              <a:ext uri="{FF2B5EF4-FFF2-40B4-BE49-F238E27FC236}">
                <a16:creationId xmlns:a16="http://schemas.microsoft.com/office/drawing/2014/main" id="{AC68151F-C4B3-BCBA-570B-047BABF875E3}"/>
              </a:ext>
            </a:extLst>
          </p:cNvPr>
          <p:cNvPicPr>
            <a:picLocks noChangeAspect="1"/>
          </p:cNvPicPr>
          <p:nvPr/>
        </p:nvPicPr>
        <p:blipFill>
          <a:blip r:embed="rId6"/>
          <a:stretch>
            <a:fillRect/>
          </a:stretch>
        </p:blipFill>
        <p:spPr>
          <a:xfrm>
            <a:off x="520677" y="2422293"/>
            <a:ext cx="5021697" cy="3401522"/>
          </a:xfrm>
          <a:prstGeom prst="rect">
            <a:avLst/>
          </a:prstGeom>
        </p:spPr>
      </p:pic>
    </p:spTree>
    <p:extLst>
      <p:ext uri="{BB962C8B-B14F-4D97-AF65-F5344CB8AC3E}">
        <p14:creationId xmlns:p14="http://schemas.microsoft.com/office/powerpoint/2010/main" val="3429320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איפה משתמשים בפיתון?</a:t>
            </a:r>
            <a:endParaRPr lang="he-IL" sz="1800" b="1"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2" name="Picture 4" descr="Python Applications Quora">
            <a:extLst>
              <a:ext uri="{FF2B5EF4-FFF2-40B4-BE49-F238E27FC236}">
                <a16:creationId xmlns:a16="http://schemas.microsoft.com/office/drawing/2014/main" id="{B3C27688-3FCE-AE3B-8CF7-C0D9E271AF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19129" y="2647728"/>
            <a:ext cx="5734050" cy="36385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8">
            <a:extLst>
              <a:ext uri="{FF2B5EF4-FFF2-40B4-BE49-F238E27FC236}">
                <a16:creationId xmlns:a16="http://schemas.microsoft.com/office/drawing/2014/main" id="{438202D0-3429-DB94-4876-76A81EFFB351}"/>
              </a:ext>
            </a:extLst>
          </p:cNvPr>
          <p:cNvPicPr>
            <a:picLocks noChangeAspect="1" noChangeArrowheads="1"/>
          </p:cNvPicPr>
          <p:nvPr/>
        </p:nvPicPr>
        <p:blipFill>
          <a:blip r:embed="rId7"/>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80277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איפה משתמשים בפיתון?</a:t>
            </a:r>
            <a:endParaRPr lang="he-IL" sz="1800" b="1"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5"/>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438202D0-3429-DB94-4876-76A81EFFB351}"/>
              </a:ext>
            </a:extLst>
          </p:cNvPr>
          <p:cNvPicPr>
            <a:picLocks noChangeAspect="1" noChangeArrowheads="1"/>
          </p:cNvPicPr>
          <p:nvPr/>
        </p:nvPicPr>
        <p:blipFill>
          <a:blip r:embed="rId6"/>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Why Learn Python? 6 Reasons Why it&amp;#39;s So Hot Right Now. | CodingNomads">
            <a:extLst>
              <a:ext uri="{FF2B5EF4-FFF2-40B4-BE49-F238E27FC236}">
                <a16:creationId xmlns:a16="http://schemas.microsoft.com/office/drawing/2014/main" id="{EF538FA3-E439-F901-D5B8-D9964469904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48406" y="3030332"/>
            <a:ext cx="8013285" cy="21854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78631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התקנה</a:t>
            </a:r>
          </a:p>
          <a:p>
            <a:pPr algn="r" rtl="1">
              <a:lnSpc>
                <a:spcPct val="150000"/>
              </a:lnSpc>
            </a:pPr>
            <a:r>
              <a:rPr lang="he-IL" sz="1800" dirty="0">
                <a:latin typeface="Arial" panose="020B0604020202020204" pitchFamily="34" charset="0"/>
                <a:cs typeface="Arial" panose="020B0604020202020204" pitchFamily="34" charset="0"/>
              </a:rPr>
              <a:t>יש להתקין תוסף ל-</a:t>
            </a:r>
            <a:r>
              <a:rPr lang="en-US" sz="1800" dirty="0">
                <a:latin typeface="Arial" panose="020B0604020202020204" pitchFamily="34" charset="0"/>
                <a:cs typeface="Arial" panose="020B0604020202020204" pitchFamily="34" charset="0"/>
              </a:rPr>
              <a:t>Visual Studio Code</a:t>
            </a:r>
            <a:r>
              <a:rPr lang="he-IL" sz="1800" dirty="0">
                <a:latin typeface="Arial" panose="020B0604020202020204" pitchFamily="34" charset="0"/>
                <a:cs typeface="Arial" panose="020B0604020202020204" pitchFamily="34" charset="0"/>
              </a:rPr>
              <a:t>:</a:t>
            </a:r>
          </a:p>
          <a:p>
            <a:pPr algn="r" rtl="1">
              <a:lnSpc>
                <a:spcPct val="150000"/>
              </a:lnSpc>
            </a:pPr>
            <a:r>
              <a:rPr lang="en-US" sz="1800" dirty="0">
                <a:solidFill>
                  <a:srgbClr val="0A0F2D"/>
                </a:solidFill>
                <a:latin typeface="Dosis"/>
                <a:hlinkClick r:id="rId4"/>
              </a:rPr>
              <a:t>https://marketplace.visualstudio.com/items?itemName=ms-python.python</a:t>
            </a:r>
            <a:endParaRPr lang="he-IL" sz="1800" dirty="0">
              <a:latin typeface="Arial" panose="020B0604020202020204" pitchFamily="34" charset="0"/>
              <a:cs typeface="Arial" panose="020B0604020202020204" pitchFamily="34" charset="0"/>
            </a:endParaRPr>
          </a:p>
          <a:p>
            <a:pPr algn="r" rtl="1">
              <a:lnSpc>
                <a:spcPct val="150000"/>
              </a:lnSpc>
            </a:pPr>
            <a:endParaRPr lang="he-IL" sz="1800"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6"/>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7"/>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2E0372AC-D337-D476-1738-CAD44EBF1216}"/>
              </a:ext>
            </a:extLst>
          </p:cNvPr>
          <p:cNvPicPr>
            <a:picLocks noChangeAspect="1"/>
          </p:cNvPicPr>
          <p:nvPr/>
        </p:nvPicPr>
        <p:blipFill>
          <a:blip r:embed="rId8"/>
          <a:stretch>
            <a:fillRect/>
          </a:stretch>
        </p:blipFill>
        <p:spPr>
          <a:xfrm>
            <a:off x="4055302" y="3993746"/>
            <a:ext cx="7706392" cy="2156521"/>
          </a:xfrm>
          <a:prstGeom prst="rect">
            <a:avLst/>
          </a:prstGeom>
        </p:spPr>
      </p:pic>
    </p:spTree>
    <p:extLst>
      <p:ext uri="{BB962C8B-B14F-4D97-AF65-F5344CB8AC3E}">
        <p14:creationId xmlns:p14="http://schemas.microsoft.com/office/powerpoint/2010/main" val="3615356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התקנה</a:t>
            </a:r>
          </a:p>
          <a:p>
            <a:pPr algn="r" rtl="1">
              <a:lnSpc>
                <a:spcPct val="150000"/>
              </a:lnSpc>
            </a:pPr>
            <a:r>
              <a:rPr lang="he-IL" sz="1800" dirty="0">
                <a:latin typeface="Arial" panose="020B0604020202020204" pitchFamily="34" charset="0"/>
                <a:cs typeface="Arial" panose="020B0604020202020204" pitchFamily="34" charset="0"/>
              </a:rPr>
              <a:t>יש להתקין תוסף ל-</a:t>
            </a:r>
            <a:r>
              <a:rPr lang="en-US" sz="1800" dirty="0">
                <a:latin typeface="Arial" panose="020B0604020202020204" pitchFamily="34" charset="0"/>
                <a:cs typeface="Arial" panose="020B0604020202020204" pitchFamily="34" charset="0"/>
              </a:rPr>
              <a:t>Visual Studio Code</a:t>
            </a:r>
            <a:r>
              <a:rPr lang="he-IL" sz="1800" dirty="0">
                <a:latin typeface="Arial" panose="020B0604020202020204" pitchFamily="34" charset="0"/>
                <a:cs typeface="Arial" panose="020B0604020202020204" pitchFamily="34" charset="0"/>
              </a:rPr>
              <a:t>:</a:t>
            </a:r>
          </a:p>
          <a:p>
            <a:pPr algn="r" rtl="1">
              <a:lnSpc>
                <a:spcPct val="150000"/>
              </a:lnSpc>
            </a:pPr>
            <a:r>
              <a:rPr lang="en-US" sz="1800" dirty="0">
                <a:solidFill>
                  <a:srgbClr val="0A0F2D"/>
                </a:solidFill>
                <a:latin typeface="Dosis"/>
                <a:hlinkClick r:id="rId4"/>
              </a:rPr>
              <a:t>https://marketplace.visualstudio.com/items?itemName=ms-python.vscode-pylance</a:t>
            </a:r>
            <a:endParaRPr lang="he-IL" sz="1800"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6"/>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7"/>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2E0372AC-D337-D476-1738-CAD44EBF1216}"/>
              </a:ext>
            </a:extLst>
          </p:cNvPr>
          <p:cNvPicPr>
            <a:picLocks noChangeAspect="1"/>
          </p:cNvPicPr>
          <p:nvPr/>
        </p:nvPicPr>
        <p:blipFill>
          <a:blip r:embed="rId8"/>
          <a:srcRect/>
          <a:stretch/>
        </p:blipFill>
        <p:spPr>
          <a:xfrm>
            <a:off x="4055302" y="4211354"/>
            <a:ext cx="7706392" cy="1721304"/>
          </a:xfrm>
          <a:prstGeom prst="rect">
            <a:avLst/>
          </a:prstGeom>
        </p:spPr>
      </p:pic>
    </p:spTree>
    <p:extLst>
      <p:ext uri="{BB962C8B-B14F-4D97-AF65-F5344CB8AC3E}">
        <p14:creationId xmlns:p14="http://schemas.microsoft.com/office/powerpoint/2010/main" val="1343346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מבוא לתכנות עם </a:t>
            </a:r>
            <a:r>
              <a:rPr lang="en-US" dirty="0">
                <a:latin typeface="Arial" panose="020B0604020202020204" pitchFamily="34" charset="0"/>
                <a:cs typeface="Arial" panose="020B0604020202020204" pitchFamily="34" charset="0"/>
              </a:rPr>
              <a:t>PYTHON</a:t>
            </a:r>
            <a:endParaRPr lang="he-IL"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התקנה</a:t>
            </a:r>
          </a:p>
          <a:p>
            <a:pPr algn="r" rtl="1">
              <a:lnSpc>
                <a:spcPct val="150000"/>
              </a:lnSpc>
            </a:pPr>
            <a:r>
              <a:rPr lang="he-IL" sz="1800" dirty="0">
                <a:latin typeface="Arial" panose="020B0604020202020204" pitchFamily="34" charset="0"/>
                <a:cs typeface="Arial" panose="020B0604020202020204" pitchFamily="34" charset="0"/>
              </a:rPr>
              <a:t>לאחר מכן יש התקין את הפיתון:</a:t>
            </a:r>
          </a:p>
          <a:p>
            <a:pPr algn="r" rtl="1">
              <a:lnSpc>
                <a:spcPct val="150000"/>
              </a:lnSpc>
            </a:pPr>
            <a:r>
              <a:rPr lang="en-US" sz="1800" dirty="0">
                <a:solidFill>
                  <a:srgbClr val="0A0F2D"/>
                </a:solidFill>
                <a:latin typeface="Dosis"/>
                <a:hlinkClick r:id="rId4"/>
              </a:rPr>
              <a:t>https://www.python.org/downloads/</a:t>
            </a:r>
            <a:endParaRPr lang="he-IL" sz="1800" dirty="0">
              <a:solidFill>
                <a:schemeClr val="tx1"/>
              </a:solidFill>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8FA241A2-7FB1-9616-B536-2031F64D94AC}"/>
                  </a:ext>
                </a:extLst>
              </p14:cNvPr>
              <p14:cNvContentPartPr/>
              <p14:nvPr/>
            </p14:nvContentPartPr>
            <p14:xfrm>
              <a:off x="3392344" y="3579907"/>
              <a:ext cx="74520" cy="48600"/>
            </p14:xfrm>
          </p:contentPart>
        </mc:Choice>
        <mc:Fallback xmlns="">
          <p:pic>
            <p:nvPicPr>
              <p:cNvPr id="6" name="Ink 5">
                <a:extLst>
                  <a:ext uri="{FF2B5EF4-FFF2-40B4-BE49-F238E27FC236}">
                    <a16:creationId xmlns:a16="http://schemas.microsoft.com/office/drawing/2014/main" id="{8FA241A2-7FB1-9616-B536-2031F64D94AC}"/>
                  </a:ext>
                </a:extLst>
              </p:cNvPr>
              <p:cNvPicPr/>
              <p:nvPr/>
            </p:nvPicPr>
            <p:blipFill>
              <a:blip r:embed="rId6"/>
              <a:stretch>
                <a:fillRect/>
              </a:stretch>
            </p:blipFill>
            <p:spPr>
              <a:xfrm>
                <a:off x="3374344" y="3562039"/>
                <a:ext cx="110160" cy="83978"/>
              </a:xfrm>
              <a:prstGeom prst="rect">
                <a:avLst/>
              </a:prstGeom>
            </p:spPr>
          </p:pic>
        </mc:Fallback>
      </mc:AlternateContent>
      <p:pic>
        <p:nvPicPr>
          <p:cNvPr id="5" name="Picture 8">
            <a:extLst>
              <a:ext uri="{FF2B5EF4-FFF2-40B4-BE49-F238E27FC236}">
                <a16:creationId xmlns:a16="http://schemas.microsoft.com/office/drawing/2014/main" id="{87C14EAA-1D40-7F9B-7C97-7891DFF09062}"/>
              </a:ext>
            </a:extLst>
          </p:cNvPr>
          <p:cNvPicPr>
            <a:picLocks noChangeAspect="1" noChangeArrowheads="1"/>
          </p:cNvPicPr>
          <p:nvPr/>
        </p:nvPicPr>
        <p:blipFill>
          <a:blip r:embed="rId7"/>
          <a:srcRect/>
          <a:stretch/>
        </p:blipFill>
        <p:spPr bwMode="auto">
          <a:xfrm>
            <a:off x="1696141" y="3455361"/>
            <a:ext cx="1335385" cy="133538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2E0372AC-D337-D476-1738-CAD44EBF1216}"/>
              </a:ext>
            </a:extLst>
          </p:cNvPr>
          <p:cNvPicPr>
            <a:picLocks noChangeAspect="1"/>
          </p:cNvPicPr>
          <p:nvPr/>
        </p:nvPicPr>
        <p:blipFill>
          <a:blip r:embed="rId8"/>
          <a:srcRect/>
          <a:stretch/>
        </p:blipFill>
        <p:spPr>
          <a:xfrm>
            <a:off x="5264209" y="3628507"/>
            <a:ext cx="5851744" cy="2508583"/>
          </a:xfrm>
          <a:prstGeom prst="rect">
            <a:avLst/>
          </a:prstGeom>
        </p:spPr>
      </p:pic>
    </p:spTree>
    <p:extLst>
      <p:ext uri="{BB962C8B-B14F-4D97-AF65-F5344CB8AC3E}">
        <p14:creationId xmlns:p14="http://schemas.microsoft.com/office/powerpoint/2010/main" val="2036441690"/>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5660</TotalTime>
  <Words>1679</Words>
  <Application>Microsoft Office PowerPoint</Application>
  <PresentationFormat>Widescreen</PresentationFormat>
  <Paragraphs>185</Paragraphs>
  <Slides>25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Calibri Light</vt:lpstr>
      <vt:lpstr>Dosis</vt:lpstr>
      <vt:lpstr>Sagona ExtraLight</vt:lpstr>
      <vt:lpstr>Speak Pro</vt:lpstr>
      <vt:lpstr>Wingdings</vt:lpstr>
      <vt:lpstr>Office Theme</vt:lpstr>
      <vt:lpstr>QA בודק תוכנה</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מבוא לתכנות עם PYTHON</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49</cp:revision>
  <dcterms:created xsi:type="dcterms:W3CDTF">2022-03-07T11:44:47Z</dcterms:created>
  <dcterms:modified xsi:type="dcterms:W3CDTF">2023-06-12T14:13:56Z</dcterms:modified>
</cp:coreProperties>
</file>

<file path=docProps/thumbnail.jpeg>
</file>